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3"/>
  </p:notesMasterIdLst>
  <p:sldIdLst>
    <p:sldId id="395" r:id="rId2"/>
    <p:sldId id="339" r:id="rId3"/>
    <p:sldId id="388" r:id="rId4"/>
    <p:sldId id="377" r:id="rId5"/>
    <p:sldId id="293" r:id="rId6"/>
    <p:sldId id="257" r:id="rId7"/>
    <p:sldId id="306" r:id="rId8"/>
    <p:sldId id="267" r:id="rId9"/>
    <p:sldId id="270" r:id="rId10"/>
    <p:sldId id="307" r:id="rId11"/>
    <p:sldId id="308" r:id="rId12"/>
    <p:sldId id="366" r:id="rId13"/>
    <p:sldId id="367" r:id="rId14"/>
    <p:sldId id="309" r:id="rId15"/>
    <p:sldId id="310" r:id="rId16"/>
    <p:sldId id="368" r:id="rId17"/>
    <p:sldId id="374" r:id="rId18"/>
    <p:sldId id="384" r:id="rId19"/>
    <p:sldId id="372" r:id="rId20"/>
    <p:sldId id="369" r:id="rId21"/>
    <p:sldId id="373" r:id="rId22"/>
    <p:sldId id="370" r:id="rId23"/>
    <p:sldId id="375" r:id="rId24"/>
    <p:sldId id="376" r:id="rId25"/>
    <p:sldId id="371" r:id="rId26"/>
    <p:sldId id="378" r:id="rId27"/>
    <p:sldId id="385" r:id="rId28"/>
    <p:sldId id="386" r:id="rId29"/>
    <p:sldId id="379" r:id="rId30"/>
    <p:sldId id="380" r:id="rId31"/>
    <p:sldId id="381" r:id="rId32"/>
    <p:sldId id="382" r:id="rId33"/>
    <p:sldId id="383" r:id="rId34"/>
    <p:sldId id="313" r:id="rId35"/>
    <p:sldId id="314" r:id="rId36"/>
    <p:sldId id="315" r:id="rId37"/>
    <p:sldId id="316" r:id="rId38"/>
    <p:sldId id="276" r:id="rId39"/>
    <p:sldId id="272" r:id="rId40"/>
    <p:sldId id="317" r:id="rId41"/>
    <p:sldId id="340" r:id="rId42"/>
    <p:sldId id="277" r:id="rId43"/>
    <p:sldId id="278" r:id="rId44"/>
    <p:sldId id="275" r:id="rId45"/>
    <p:sldId id="345" r:id="rId46"/>
    <p:sldId id="279" r:id="rId47"/>
    <p:sldId id="280" r:id="rId48"/>
    <p:sldId id="361" r:id="rId49"/>
    <p:sldId id="362" r:id="rId50"/>
    <p:sldId id="281" r:id="rId51"/>
    <p:sldId id="391" r:id="rId52"/>
    <p:sldId id="392" r:id="rId53"/>
    <p:sldId id="360" r:id="rId54"/>
    <p:sldId id="346" r:id="rId55"/>
    <p:sldId id="351" r:id="rId56"/>
    <p:sldId id="356" r:id="rId57"/>
    <p:sldId id="352" r:id="rId58"/>
    <p:sldId id="353" r:id="rId59"/>
    <p:sldId id="357" r:id="rId60"/>
    <p:sldId id="355" r:id="rId61"/>
    <p:sldId id="354" r:id="rId62"/>
    <p:sldId id="347" r:id="rId63"/>
    <p:sldId id="394" r:id="rId64"/>
    <p:sldId id="348" r:id="rId65"/>
    <p:sldId id="393" r:id="rId66"/>
    <p:sldId id="349" r:id="rId67"/>
    <p:sldId id="350" r:id="rId68"/>
    <p:sldId id="364" r:id="rId69"/>
    <p:sldId id="282" r:id="rId70"/>
    <p:sldId id="320" r:id="rId71"/>
    <p:sldId id="321" r:id="rId72"/>
    <p:sldId id="341" r:id="rId73"/>
    <p:sldId id="363" r:id="rId74"/>
    <p:sldId id="322" r:id="rId75"/>
    <p:sldId id="344" r:id="rId76"/>
    <p:sldId id="358" r:id="rId77"/>
    <p:sldId id="359" r:id="rId78"/>
    <p:sldId id="327" r:id="rId79"/>
    <p:sldId id="299" r:id="rId80"/>
    <p:sldId id="323" r:id="rId81"/>
    <p:sldId id="324" r:id="rId82"/>
    <p:sldId id="365" r:id="rId83"/>
    <p:sldId id="325" r:id="rId84"/>
    <p:sldId id="342" r:id="rId85"/>
    <p:sldId id="396" r:id="rId86"/>
    <p:sldId id="326" r:id="rId87"/>
    <p:sldId id="284" r:id="rId88"/>
    <p:sldId id="329" r:id="rId89"/>
    <p:sldId id="328" r:id="rId90"/>
    <p:sldId id="398" r:id="rId91"/>
    <p:sldId id="397" r:id="rId92"/>
    <p:sldId id="343" r:id="rId93"/>
    <p:sldId id="336" r:id="rId94"/>
    <p:sldId id="290" r:id="rId95"/>
    <p:sldId id="291" r:id="rId96"/>
    <p:sldId id="389" r:id="rId97"/>
    <p:sldId id="390" r:id="rId98"/>
    <p:sldId id="292" r:id="rId99"/>
    <p:sldId id="298" r:id="rId100"/>
    <p:sldId id="337" r:id="rId101"/>
    <p:sldId id="338" r:id="rId102"/>
  </p:sldIdLst>
  <p:sldSz cx="9144000" cy="6858000" type="screen4x3"/>
  <p:notesSz cx="6858000" cy="9144000"/>
  <p:custDataLst>
    <p:tags r:id="rId104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88" autoAdjust="0"/>
    <p:restoredTop sz="73122" autoAdjust="0"/>
  </p:normalViewPr>
  <p:slideViewPr>
    <p:cSldViewPr>
      <p:cViewPr varScale="1">
        <p:scale>
          <a:sx n="56" d="100"/>
          <a:sy n="56" d="100"/>
        </p:scale>
        <p:origin x="-14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notesMaster" Target="notesMasters/notes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37102-153F-4F88-B69F-8FCFF2DCC38E}" type="datetimeFigureOut">
              <a:rPr lang="cs-CZ" smtClean="0"/>
              <a:pPr/>
              <a:t>19.6.2015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59781-758D-4274-A7D9-FCCFEF6AFF2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02819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Zdroj: MSDN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59781-758D-4274-A7D9-FCCFEF6AFF27}" type="slidenum">
              <a:rPr lang="cs-CZ" smtClean="0"/>
              <a:pPr/>
              <a:t>27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Zdroj:  </a:t>
            </a:r>
            <a:r>
              <a:rPr lang="cs-CZ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Milan </a:t>
            </a:r>
            <a:r>
              <a:rPr lang="cs-CZ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Mišovič</a:t>
            </a:r>
            <a:r>
              <a:rPr lang="cs-CZ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„Softwarové inženýrství“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59781-758D-4274-A7D9-FCCFEF6AFF27}" type="slidenum">
              <a:rPr lang="cs-CZ" smtClean="0"/>
              <a:pPr/>
              <a:t>97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http://www.c-</a:t>
            </a:r>
            <a:r>
              <a:rPr lang="cs-CZ" dirty="0" err="1" smtClean="0"/>
              <a:t>sharpcorner.com</a:t>
            </a:r>
            <a:r>
              <a:rPr lang="cs-CZ" dirty="0" smtClean="0"/>
              <a:t>/</a:t>
            </a:r>
            <a:r>
              <a:rPr lang="cs-CZ" dirty="0" err="1" smtClean="0"/>
              <a:t>UploadFile</a:t>
            </a:r>
            <a:r>
              <a:rPr lang="cs-CZ" dirty="0" smtClean="0"/>
              <a:t>/</a:t>
            </a:r>
            <a:r>
              <a:rPr lang="cs-CZ" dirty="0" err="1" smtClean="0"/>
              <a:t>sekarbalag</a:t>
            </a:r>
            <a:r>
              <a:rPr lang="cs-CZ" dirty="0" smtClean="0"/>
              <a:t>/interface-</a:t>
            </a:r>
            <a:r>
              <a:rPr lang="cs-CZ" dirty="0" err="1" smtClean="0"/>
              <a:t>best</a:t>
            </a:r>
            <a:r>
              <a:rPr lang="cs-CZ" dirty="0" smtClean="0"/>
              <a:t>-</a:t>
            </a:r>
            <a:r>
              <a:rPr lang="cs-CZ" dirty="0" err="1" smtClean="0"/>
              <a:t>example</a:t>
            </a:r>
            <a:r>
              <a:rPr lang="cs-CZ" dirty="0" smtClean="0"/>
              <a:t>-in-</a:t>
            </a:r>
            <a:r>
              <a:rPr lang="cs-CZ" dirty="0" err="1" smtClean="0"/>
              <a:t>csharp</a:t>
            </a:r>
            <a:r>
              <a:rPr lang="cs-CZ" dirty="0" smtClean="0"/>
              <a:t>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59781-758D-4274-A7D9-FCCFEF6AFF27}" type="slidenum">
              <a:rPr lang="cs-CZ" smtClean="0"/>
              <a:pPr/>
              <a:t>30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http://upload.wikimedia.org/wikipedia/commons/c/c2/Booch-diagram.png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59781-758D-4274-A7D9-FCCFEF6AFF27}" type="slidenum">
              <a:rPr lang="cs-CZ" smtClean="0"/>
              <a:pPr/>
              <a:t>41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Autor: </a:t>
            </a:r>
            <a:r>
              <a:rPr lang="cs-CZ" dirty="0" err="1" smtClean="0"/>
              <a:t>Derek</a:t>
            </a:r>
            <a:r>
              <a:rPr lang="cs-CZ" dirty="0" smtClean="0"/>
              <a:t> </a:t>
            </a:r>
            <a:r>
              <a:rPr lang="cs-CZ" dirty="0" err="1" smtClean="0"/>
              <a:t>Banas</a:t>
            </a:r>
            <a:endParaRPr lang="cs-CZ" dirty="0" smtClean="0"/>
          </a:p>
          <a:p>
            <a:r>
              <a:rPr lang="cs-CZ" dirty="0" smtClean="0"/>
              <a:t>http://www.</a:t>
            </a:r>
            <a:r>
              <a:rPr lang="cs-CZ" dirty="0" err="1" smtClean="0"/>
              <a:t>youtube.com</a:t>
            </a:r>
            <a:r>
              <a:rPr lang="cs-CZ" dirty="0" smtClean="0"/>
              <a:t>/</a:t>
            </a:r>
            <a:r>
              <a:rPr lang="cs-CZ" dirty="0" err="1" smtClean="0"/>
              <a:t>watch</a:t>
            </a:r>
            <a:r>
              <a:rPr lang="cs-CZ" smtClean="0"/>
              <a:t>?v=OkC7HKtiZC0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59781-758D-4274-A7D9-FCCFEF6AFF27}" type="slidenum">
              <a:rPr lang="cs-CZ" smtClean="0"/>
              <a:pPr/>
              <a:t>61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Swimlines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59781-758D-4274-A7D9-FCCFEF6AFF27}" type="slidenum">
              <a:rPr lang="cs-CZ" smtClean="0"/>
              <a:pPr/>
              <a:t>65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16715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ibm.com</a:t>
            </a:r>
            <a:r>
              <a:rPr lang="cs-CZ" dirty="0" smtClean="0"/>
              <a:t>/</a:t>
            </a:r>
            <a:r>
              <a:rPr lang="cs-CZ" dirty="0" err="1" smtClean="0"/>
              <a:t>developerworks</a:t>
            </a:r>
            <a:r>
              <a:rPr lang="cs-CZ" dirty="0" smtClean="0"/>
              <a:t>/</a:t>
            </a:r>
            <a:r>
              <a:rPr lang="cs-CZ" dirty="0" err="1" smtClean="0"/>
              <a:t>rational</a:t>
            </a:r>
            <a:r>
              <a:rPr lang="cs-CZ" dirty="0" smtClean="0"/>
              <a:t>/</a:t>
            </a:r>
            <a:r>
              <a:rPr lang="cs-CZ" dirty="0" err="1" smtClean="0"/>
              <a:t>library</a:t>
            </a:r>
            <a:r>
              <a:rPr lang="cs-CZ" dirty="0" smtClean="0"/>
              <a:t>/769c.html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59781-758D-4274-A7D9-FCCFEF6AFF27}" type="slidenum">
              <a:rPr lang="cs-CZ" smtClean="0"/>
              <a:pPr/>
              <a:t>68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ibm.com</a:t>
            </a:r>
            <a:r>
              <a:rPr lang="cs-CZ" dirty="0" smtClean="0"/>
              <a:t>/</a:t>
            </a:r>
            <a:r>
              <a:rPr lang="cs-CZ" dirty="0" err="1" smtClean="0"/>
              <a:t>developerworks</a:t>
            </a:r>
            <a:r>
              <a:rPr lang="cs-CZ" dirty="0" smtClean="0"/>
              <a:t>/</a:t>
            </a:r>
            <a:r>
              <a:rPr lang="cs-CZ" dirty="0" err="1" smtClean="0"/>
              <a:t>rational</a:t>
            </a:r>
            <a:r>
              <a:rPr lang="cs-CZ" dirty="0" smtClean="0"/>
              <a:t>/</a:t>
            </a:r>
            <a:r>
              <a:rPr lang="cs-CZ" dirty="0" err="1" smtClean="0"/>
              <a:t>library</a:t>
            </a:r>
            <a:r>
              <a:rPr lang="cs-CZ" dirty="0" smtClean="0"/>
              <a:t>/769a.html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Figure, we see both the inheritance relationship and two association relationships. The </a:t>
            </a:r>
            <a:r>
              <a:rPr lang="en-US" dirty="0" err="1" smtClean="0"/>
              <a:t>CDSalesReport</a:t>
            </a:r>
            <a:r>
              <a:rPr lang="en-US" dirty="0" smtClean="0"/>
              <a:t> class inherits from the Report class. A </a:t>
            </a:r>
            <a:r>
              <a:rPr lang="en-US" dirty="0" err="1" smtClean="0"/>
              <a:t>CDSalesReport</a:t>
            </a:r>
            <a:r>
              <a:rPr lang="en-US" dirty="0" smtClean="0"/>
              <a:t> is associated with one CD, but the CD class doesn't know anything about the </a:t>
            </a:r>
            <a:r>
              <a:rPr lang="en-US" dirty="0" err="1" smtClean="0"/>
              <a:t>CDSalesReport</a:t>
            </a:r>
            <a:r>
              <a:rPr lang="en-US" dirty="0" smtClean="0"/>
              <a:t> class. The CD and the Band classes both know about each other, and both classes can be associated to one or more of each other.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59781-758D-4274-A7D9-FCCFEF6AFF27}" type="slidenum">
              <a:rPr lang="cs-CZ" smtClean="0"/>
              <a:pPr/>
              <a:t>73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ibm.com</a:t>
            </a:r>
            <a:r>
              <a:rPr lang="cs-CZ" dirty="0" smtClean="0"/>
              <a:t>/</a:t>
            </a:r>
            <a:r>
              <a:rPr lang="cs-CZ" dirty="0" err="1" smtClean="0"/>
              <a:t>developerworks</a:t>
            </a:r>
            <a:r>
              <a:rPr lang="cs-CZ" dirty="0" smtClean="0"/>
              <a:t>/</a:t>
            </a:r>
            <a:r>
              <a:rPr lang="cs-CZ" dirty="0" err="1" smtClean="0"/>
              <a:t>rational</a:t>
            </a:r>
            <a:r>
              <a:rPr lang="cs-CZ" dirty="0" smtClean="0"/>
              <a:t>/</a:t>
            </a:r>
            <a:r>
              <a:rPr lang="cs-CZ" dirty="0" err="1" smtClean="0"/>
              <a:t>library</a:t>
            </a:r>
            <a:r>
              <a:rPr lang="cs-CZ" dirty="0" smtClean="0"/>
              <a:t>/769.html#fig5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59781-758D-4274-A7D9-FCCFEF6AFF27}" type="slidenum">
              <a:rPr lang="cs-CZ" smtClean="0"/>
              <a:pPr/>
              <a:t>82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fi.muni.cz</a:t>
            </a:r>
            <a:r>
              <a:rPr lang="cs-CZ" dirty="0" smtClean="0"/>
              <a:t>/~</a:t>
            </a:r>
            <a:r>
              <a:rPr lang="cs-CZ" dirty="0" err="1" smtClean="0"/>
              <a:t>buhnova</a:t>
            </a:r>
            <a:r>
              <a:rPr lang="cs-CZ" dirty="0" smtClean="0"/>
              <a:t>/PV167/12_</a:t>
            </a:r>
            <a:r>
              <a:rPr lang="cs-CZ" dirty="0" err="1" smtClean="0"/>
              <a:t>StudiumDeployment.jpg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59781-758D-4274-A7D9-FCCFEF6AFF27}" type="slidenum">
              <a:rPr lang="cs-CZ" smtClean="0"/>
              <a:pPr/>
              <a:t>84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19.6.2015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19.6.2015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19.6.2015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19.6.2015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19.6.2015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19.6.2015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19.6.2015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19.6.2015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19.6.2015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19.6.2015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19.6.2015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19.6.2015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uml.czweb.org/index.html" TargetMode="External"/><Relationship Id="rId2" Type="http://schemas.openxmlformats.org/officeDocument/2006/relationships/hyperlink" Target="http://www.math-cs.gordon.edu/courses/cs211/ATMExample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http://uml.czweb.org/index.html" TargetMode="External"/><Relationship Id="rId2" Type="http://schemas.openxmlformats.org/officeDocument/2006/relationships/hyperlink" Target="http://www.fi.muni.cz/~buhnova/PV167/priklad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3cmzqZzwNDM" TargetMode="Externa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ANALÝZA A PROJEKTOVÁNÍ SYSTÉMŮ</a:t>
            </a:r>
            <a:br>
              <a:rPr lang="cs-CZ" dirty="0" smtClean="0"/>
            </a:br>
            <a:r>
              <a:rPr lang="cs-CZ" dirty="0" smtClean="0">
                <a:solidFill>
                  <a:srgbClr val="00B050"/>
                </a:solidFill>
              </a:rPr>
              <a:t>Objektová analýza </a:t>
            </a:r>
            <a:r>
              <a:rPr lang="cs-CZ" smtClean="0">
                <a:solidFill>
                  <a:srgbClr val="00B050"/>
                </a:solidFill>
              </a:rPr>
              <a:t>a návrh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Roman Danel</a:t>
            </a:r>
          </a:p>
          <a:p>
            <a:r>
              <a:rPr lang="cs-CZ" dirty="0" smtClean="0"/>
              <a:t>VŠB – TU Ostrava</a:t>
            </a:r>
          </a:p>
          <a:p>
            <a:r>
              <a:rPr lang="cs-CZ" sz="2600" dirty="0" smtClean="0"/>
              <a:t>HGF</a:t>
            </a:r>
          </a:p>
          <a:p>
            <a:r>
              <a:rPr lang="cs-CZ" sz="2100" dirty="0" smtClean="0"/>
              <a:t>Institut ekonomiky a systémů řízení</a:t>
            </a:r>
            <a:endParaRPr lang="cs-CZ" sz="2100" dirty="0"/>
          </a:p>
        </p:txBody>
      </p:sp>
      <p:pic>
        <p:nvPicPr>
          <p:cNvPr id="4" name="Obrázek 3" descr="LogoHG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548680"/>
            <a:ext cx="1242402" cy="142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9566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objekt?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Jakákoli abstrakce, která modeluje určitou věc</a:t>
            </a:r>
          </a:p>
          <a:p>
            <a:r>
              <a:rPr lang="cs-CZ" dirty="0" smtClean="0"/>
              <a:t>Reprezentace entity z reálného světa</a:t>
            </a:r>
          </a:p>
          <a:p>
            <a:endParaRPr lang="cs-CZ" dirty="0"/>
          </a:p>
          <a:p>
            <a:r>
              <a:rPr lang="cs-CZ" dirty="0" smtClean="0"/>
              <a:t>Člověk, práce, místo, objednávka….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19125738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SELECT </a:t>
            </a:r>
            <a:r>
              <a:rPr lang="cs-CZ" dirty="0" err="1" smtClean="0"/>
              <a:t>Enterprise</a:t>
            </a:r>
            <a:endParaRPr lang="cs-CZ" dirty="0" smtClean="0"/>
          </a:p>
          <a:p>
            <a:r>
              <a:rPr lang="cs-CZ" dirty="0" err="1" smtClean="0"/>
              <a:t>Visual</a:t>
            </a:r>
            <a:r>
              <a:rPr lang="cs-CZ" dirty="0" smtClean="0"/>
              <a:t> </a:t>
            </a:r>
            <a:r>
              <a:rPr lang="cs-CZ" dirty="0" err="1" smtClean="0"/>
              <a:t>Modeler</a:t>
            </a:r>
            <a:endParaRPr lang="cs-CZ" dirty="0" smtClean="0"/>
          </a:p>
          <a:p>
            <a:r>
              <a:rPr lang="cs-CZ" dirty="0" smtClean="0"/>
              <a:t>ARIS UML Designer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09893781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Koncepty OO přístupu</a:t>
            </a:r>
          </a:p>
          <a:p>
            <a:r>
              <a:rPr lang="cs-CZ" dirty="0" smtClean="0"/>
              <a:t>Zapouzdření, dědění, polymorfismus</a:t>
            </a:r>
          </a:p>
          <a:p>
            <a:r>
              <a:rPr lang="cs-CZ" dirty="0" smtClean="0"/>
              <a:t>Objektově orientované metodiky vývoje</a:t>
            </a:r>
          </a:p>
          <a:p>
            <a:r>
              <a:rPr lang="cs-CZ" dirty="0" smtClean="0"/>
              <a:t>UML </a:t>
            </a:r>
          </a:p>
          <a:p>
            <a:r>
              <a:rPr lang="cs-CZ" dirty="0" smtClean="0"/>
              <a:t>Diagramy UML (strukturní – chování – interakce)</a:t>
            </a:r>
          </a:p>
          <a:p>
            <a:r>
              <a:rPr lang="cs-CZ" dirty="0" smtClean="0"/>
              <a:t>Využití UML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031351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 objektu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cs-CZ" dirty="0" smtClean="0"/>
              <a:t>Má jedinečnou </a:t>
            </a:r>
            <a:r>
              <a:rPr lang="cs-CZ" b="1" dirty="0" smtClean="0"/>
              <a:t>identifikaci</a:t>
            </a:r>
          </a:p>
          <a:p>
            <a:pPr marL="514350" indent="-514350">
              <a:buAutoNum type="arabicPeriod"/>
            </a:pPr>
            <a:r>
              <a:rPr lang="cs-CZ" dirty="0" smtClean="0"/>
              <a:t>Má popsanou </a:t>
            </a:r>
            <a:r>
              <a:rPr lang="cs-CZ" b="1" dirty="0" smtClean="0"/>
              <a:t>strukturu</a:t>
            </a:r>
          </a:p>
          <a:p>
            <a:pPr marL="514350" indent="-514350">
              <a:buAutoNum type="arabicPeriod"/>
            </a:pPr>
            <a:r>
              <a:rPr lang="cs-CZ" dirty="0" smtClean="0"/>
              <a:t>Je v nějakém aktuálním </a:t>
            </a:r>
            <a:r>
              <a:rPr lang="cs-CZ" b="1" dirty="0" smtClean="0"/>
              <a:t>stavu</a:t>
            </a:r>
            <a:endParaRPr lang="cs-CZ" dirty="0" smtClean="0"/>
          </a:p>
          <a:p>
            <a:pPr marL="514350" indent="-514350">
              <a:buAutoNum type="arabicPeriod"/>
            </a:pPr>
            <a:r>
              <a:rPr lang="cs-CZ" dirty="0" smtClean="0"/>
              <a:t>Víme, co objekt může dělat</a:t>
            </a:r>
          </a:p>
          <a:p>
            <a:pPr marL="514350" indent="-514350">
              <a:buAutoNum type="arabicPeriod"/>
            </a:pPr>
            <a:r>
              <a:rPr lang="cs-CZ" dirty="0" smtClean="0"/>
              <a:t>Víme, co s objektem může být prováděno</a:t>
            </a:r>
          </a:p>
        </p:txBody>
      </p:sp>
    </p:spTree>
    <p:extLst>
      <p:ext uri="{BB962C8B-B14F-4D97-AF65-F5344CB8AC3E}">
        <p14:creationId xmlns:p14="http://schemas.microsoft.com/office/powerpoint/2010/main" xmlns="" val="1435730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Rozpoznání objektů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 smtClean="0"/>
              <a:t>Problém: </a:t>
            </a:r>
            <a:r>
              <a:rPr lang="cs-CZ" dirty="0" smtClean="0">
                <a:solidFill>
                  <a:srgbClr val="0070C0"/>
                </a:solidFill>
              </a:rPr>
              <a:t>rozpoznání objektů a jejich vlastností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Metody:</a:t>
            </a:r>
          </a:p>
          <a:p>
            <a:pPr>
              <a:buFontTx/>
              <a:buChar char="-"/>
            </a:pPr>
            <a:r>
              <a:rPr lang="cs-CZ" dirty="0" smtClean="0"/>
              <a:t>Jazyková analýza zadání</a:t>
            </a:r>
          </a:p>
          <a:p>
            <a:pPr>
              <a:buFontTx/>
              <a:buChar char="-"/>
            </a:pPr>
            <a:r>
              <a:rPr lang="cs-CZ" dirty="0" err="1" smtClean="0"/>
              <a:t>Object</a:t>
            </a:r>
            <a:r>
              <a:rPr lang="cs-CZ" dirty="0" smtClean="0"/>
              <a:t> </a:t>
            </a:r>
            <a:r>
              <a:rPr lang="cs-CZ" dirty="0" err="1" smtClean="0"/>
              <a:t>Behaviroal</a:t>
            </a:r>
            <a:r>
              <a:rPr lang="cs-CZ" dirty="0" smtClean="0"/>
              <a:t> </a:t>
            </a:r>
            <a:r>
              <a:rPr lang="cs-CZ" dirty="0" err="1" smtClean="0"/>
              <a:t>Analysis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err="1" smtClean="0"/>
              <a:t>Behavioral</a:t>
            </a:r>
            <a:r>
              <a:rPr lang="cs-CZ" dirty="0" smtClean="0"/>
              <a:t> </a:t>
            </a:r>
            <a:r>
              <a:rPr lang="cs-CZ" dirty="0" err="1" smtClean="0"/>
              <a:t>Constraints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err="1" smtClean="0"/>
              <a:t>Applying</a:t>
            </a:r>
            <a:r>
              <a:rPr lang="cs-CZ" dirty="0" smtClean="0"/>
              <a:t> </a:t>
            </a:r>
            <a:r>
              <a:rPr lang="cs-CZ" dirty="0" err="1" smtClean="0"/>
              <a:t>Patterns</a:t>
            </a:r>
            <a:r>
              <a:rPr lang="cs-CZ" dirty="0" smtClean="0"/>
              <a:t> (využívání vzorů)</a:t>
            </a:r>
          </a:p>
          <a:p>
            <a:pPr>
              <a:buFontTx/>
              <a:buChar char="-"/>
            </a:pPr>
            <a:r>
              <a:rPr lang="cs-CZ" dirty="0" err="1" smtClean="0"/>
              <a:t>Structural</a:t>
            </a:r>
            <a:r>
              <a:rPr lang="cs-CZ" dirty="0" smtClean="0"/>
              <a:t> </a:t>
            </a:r>
            <a:r>
              <a:rPr lang="cs-CZ" dirty="0" err="1" smtClean="0"/>
              <a:t>Transformations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Chyby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Podcenění možností skládání objektů</a:t>
            </a:r>
          </a:p>
          <a:p>
            <a:r>
              <a:rPr lang="cs-CZ" dirty="0" smtClean="0"/>
              <a:t>Podcenění možnosti metod</a:t>
            </a:r>
          </a:p>
          <a:p>
            <a:r>
              <a:rPr lang="cs-CZ" dirty="0" smtClean="0"/>
              <a:t>Chybné stanovení hranice mezi hierarchií tříd a objekty stejné třídy s různým obsahem</a:t>
            </a:r>
          </a:p>
          <a:p>
            <a:r>
              <a:rPr lang="cs-CZ" dirty="0" smtClean="0"/>
              <a:t>Neschopnost rozlišení pojmů třída objektů a množina objektů</a:t>
            </a: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Třída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Abstrakce s jedinečnou identifikací – množina instancí, které mají společné vlastnosti</a:t>
            </a:r>
          </a:p>
          <a:p>
            <a:r>
              <a:rPr lang="cs-CZ" dirty="0" smtClean="0"/>
              <a:t>Pravidla, které definují objekt</a:t>
            </a:r>
          </a:p>
          <a:p>
            <a:r>
              <a:rPr lang="cs-CZ" b="1" dirty="0" smtClean="0">
                <a:solidFill>
                  <a:srgbClr val="0070C0"/>
                </a:solidFill>
              </a:rPr>
              <a:t>Šablona</a:t>
            </a:r>
            <a:r>
              <a:rPr lang="cs-CZ" dirty="0" smtClean="0"/>
              <a:t>, která popisuje, jak vytvořit reprezentaci určitého typu objektu.</a:t>
            </a:r>
          </a:p>
          <a:p>
            <a:endParaRPr lang="cs-CZ" dirty="0"/>
          </a:p>
          <a:p>
            <a:pPr marL="0" indent="0" algn="ctr">
              <a:buNone/>
            </a:pPr>
            <a:r>
              <a:rPr lang="cs-CZ" b="1" dirty="0" smtClean="0">
                <a:solidFill>
                  <a:srgbClr val="FF0000"/>
                </a:solidFill>
              </a:rPr>
              <a:t>Třída je šablona pro vytvoření objektu.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8483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Atribut a metoda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Atribut</a:t>
            </a:r>
            <a:r>
              <a:rPr lang="cs-CZ" dirty="0" smtClean="0"/>
              <a:t> je pojmenovaná </a:t>
            </a:r>
            <a:r>
              <a:rPr lang="cs-CZ" b="1" dirty="0" smtClean="0"/>
              <a:t>vlastnost</a:t>
            </a:r>
            <a:r>
              <a:rPr lang="cs-CZ" dirty="0" smtClean="0"/>
              <a:t> třídy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Metoda</a:t>
            </a:r>
            <a:r>
              <a:rPr lang="cs-CZ" dirty="0" smtClean="0"/>
              <a:t> je implementace služby (funkce), která může být po objektu požadována</a:t>
            </a:r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Příklad:</a:t>
            </a:r>
          </a:p>
          <a:p>
            <a:pPr>
              <a:buNone/>
            </a:pPr>
            <a:r>
              <a:rPr lang="cs-CZ" i="1" dirty="0" smtClean="0"/>
              <a:t>Objekt Tlačítko</a:t>
            </a:r>
          </a:p>
          <a:p>
            <a:pPr>
              <a:buNone/>
            </a:pPr>
            <a:r>
              <a:rPr lang="cs-CZ" sz="2400" dirty="0" smtClean="0"/>
              <a:t>Vlastnost může být jeho barva, popisek, font popisku…</a:t>
            </a:r>
          </a:p>
          <a:p>
            <a:pPr>
              <a:buNone/>
            </a:pPr>
            <a:r>
              <a:rPr lang="cs-CZ" sz="2400" dirty="0" smtClean="0"/>
              <a:t>Metoda – funkcionalita po kliknutí myší na tlačítku…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xmlns="" val="989494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Abstraktní třída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Nelze použít k vytvoření objektu</a:t>
            </a:r>
          </a:p>
          <a:p>
            <a:r>
              <a:rPr lang="cs-CZ" dirty="0" smtClean="0"/>
              <a:t>Abstraktní metoda - je pouze deklarovaná, ale není implementovaná; je určena pro implementování v odvozených třídách</a:t>
            </a:r>
          </a:p>
          <a:p>
            <a:r>
              <a:rPr lang="cs-CZ" dirty="0" smtClean="0"/>
              <a:t>Třída, která obsahuje abstraktní metodu je abstraktní a nelze ji </a:t>
            </a:r>
            <a:r>
              <a:rPr lang="cs-CZ" dirty="0" err="1" smtClean="0"/>
              <a:t>instancovat</a:t>
            </a: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Instance třídy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Vytvořením objektu z třídy vzniká jeho </a:t>
            </a:r>
            <a:r>
              <a:rPr lang="cs-CZ" b="1" dirty="0" smtClean="0"/>
              <a:t>instance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sz="2400" dirty="0" err="1" smtClean="0">
                <a:latin typeface="Courier New" pitchFamily="49" charset="0"/>
                <a:cs typeface="Courier New" pitchFamily="49" charset="0"/>
              </a:rPr>
              <a:t>Class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</a:rPr>
              <a:t>Ucet</a:t>
            </a:r>
            <a:endParaRPr lang="cs-CZ" sz="2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{ … }</a:t>
            </a:r>
          </a:p>
          <a:p>
            <a:pPr>
              <a:buNone/>
            </a:pPr>
            <a:endParaRPr lang="cs-CZ" sz="2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cs-CZ" sz="2400" dirty="0" err="1" smtClean="0">
                <a:latin typeface="Courier New" pitchFamily="49" charset="0"/>
                <a:cs typeface="Courier New" pitchFamily="49" charset="0"/>
              </a:rPr>
              <a:t>Ucet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</a:rPr>
              <a:t>MujUcet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</a:rPr>
              <a:t>new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</a:rPr>
              <a:t>Ucet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(„Roman“, „Danel“);</a:t>
            </a:r>
            <a:endParaRPr lang="cs-CZ" sz="24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469702"/>
            <a:ext cx="8153521" cy="598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Přímá spojovací šipka 5"/>
          <p:cNvCxnSpPr/>
          <p:nvPr/>
        </p:nvCxnSpPr>
        <p:spPr>
          <a:xfrm flipV="1">
            <a:off x="179512" y="2852936"/>
            <a:ext cx="792088" cy="31683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šipka 7"/>
          <p:cNvCxnSpPr/>
          <p:nvPr/>
        </p:nvCxnSpPr>
        <p:spPr>
          <a:xfrm>
            <a:off x="4644008" y="3933056"/>
            <a:ext cx="504056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>
            <a:off x="6660232" y="3861048"/>
            <a:ext cx="36004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/>
          <p:cNvSpPr/>
          <p:nvPr/>
        </p:nvSpPr>
        <p:spPr>
          <a:xfrm>
            <a:off x="251520" y="5877272"/>
            <a:ext cx="1656184" cy="6926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Ovládací prvky - třídy</a:t>
            </a:r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4211960" y="3068960"/>
            <a:ext cx="2592288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Instance třídy „</a:t>
            </a:r>
            <a:r>
              <a:rPr lang="cs-CZ" dirty="0" err="1" smtClean="0"/>
              <a:t>Button</a:t>
            </a:r>
            <a:r>
              <a:rPr lang="cs-CZ" dirty="0" smtClean="0"/>
              <a:t>“ – jednotlivé objekty</a:t>
            </a: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koncepty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Zapouzdření (</a:t>
            </a:r>
            <a:r>
              <a:rPr lang="cs-CZ" dirty="0" err="1" smtClean="0"/>
              <a:t>Encapsulation</a:t>
            </a:r>
            <a:r>
              <a:rPr lang="cs-CZ" dirty="0" smtClean="0"/>
              <a:t>)</a:t>
            </a:r>
          </a:p>
          <a:p>
            <a:r>
              <a:rPr lang="cs-CZ" dirty="0" smtClean="0"/>
              <a:t>Dědičnost (Inheritance)</a:t>
            </a:r>
          </a:p>
          <a:p>
            <a:r>
              <a:rPr lang="cs-CZ" dirty="0" smtClean="0"/>
              <a:t>Polymorfismus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Koncepty OO přístupu</a:t>
            </a:r>
          </a:p>
          <a:p>
            <a:r>
              <a:rPr lang="cs-CZ" dirty="0" smtClean="0"/>
              <a:t>Zapouzdření, dědění, polymorfismus</a:t>
            </a:r>
          </a:p>
          <a:p>
            <a:r>
              <a:rPr lang="cs-CZ" dirty="0" smtClean="0"/>
              <a:t>Objektově orientované metodiky vývoje</a:t>
            </a:r>
          </a:p>
          <a:p>
            <a:r>
              <a:rPr lang="cs-CZ" dirty="0" smtClean="0"/>
              <a:t>UML </a:t>
            </a:r>
          </a:p>
          <a:p>
            <a:r>
              <a:rPr lang="cs-CZ" dirty="0" smtClean="0"/>
              <a:t>Diagramy UML (strukturní – chování – interakce)</a:t>
            </a:r>
          </a:p>
          <a:p>
            <a:r>
              <a:rPr lang="cs-CZ" dirty="0" smtClean="0"/>
              <a:t>Využití UML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2197612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Zapouzdření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Uvnitř objektu se nacházejí algoritmy, které vykonávají vlastní činnost objektu</a:t>
            </a:r>
          </a:p>
          <a:p>
            <a:r>
              <a:rPr lang="cs-CZ" dirty="0" smtClean="0"/>
              <a:t>Atributy lze měnit pouze prostřednictvím metod, objekty třídy jsou ukryty</a:t>
            </a:r>
          </a:p>
          <a:p>
            <a:r>
              <a:rPr lang="cs-CZ" dirty="0" smtClean="0"/>
              <a:t>Vnitřní paměť – neviditelná zvnějšku</a:t>
            </a:r>
          </a:p>
          <a:p>
            <a:r>
              <a:rPr lang="cs-CZ" dirty="0" smtClean="0"/>
              <a:t>Objekty komunikují prostřednictvím </a:t>
            </a:r>
            <a:r>
              <a:rPr lang="cs-CZ" b="1" dirty="0" smtClean="0"/>
              <a:t>zpráv</a:t>
            </a:r>
            <a:r>
              <a:rPr lang="cs-CZ" dirty="0" smtClean="0"/>
              <a:t>, na přijatou zprávu reagují určitým chováním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7128896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Zapouzdření - realizace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Zapouzdření realizujeme pomocí deklarace proměnných a funkcí </a:t>
            </a:r>
            <a:r>
              <a:rPr lang="cs-CZ" b="1" dirty="0" err="1" smtClean="0"/>
              <a:t>private</a:t>
            </a:r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Dědičnost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Objekty jsou organizovány stromovým způsobem</a:t>
            </a:r>
          </a:p>
          <a:p>
            <a:r>
              <a:rPr lang="cs-CZ" dirty="0"/>
              <a:t>O</a:t>
            </a:r>
            <a:r>
              <a:rPr lang="cs-CZ" dirty="0" smtClean="0"/>
              <a:t>bjekty </a:t>
            </a:r>
            <a:r>
              <a:rPr lang="cs-CZ" dirty="0"/>
              <a:t>nějakého druhu mohou dědit z jiného druhu objektů, čímž přebírají jejich </a:t>
            </a:r>
            <a:r>
              <a:rPr lang="cs-CZ" dirty="0" smtClean="0"/>
              <a:t>schopnosti, k nim se přidá vlastní rozšíření</a:t>
            </a:r>
          </a:p>
          <a:p>
            <a:r>
              <a:rPr lang="cs-CZ" dirty="0" smtClean="0"/>
              <a:t>Potomek dědí vlastnosti a metody předka a tyto může doplnit vlastními</a:t>
            </a:r>
          </a:p>
        </p:txBody>
      </p:sp>
    </p:spTree>
    <p:extLst>
      <p:ext uri="{BB962C8B-B14F-4D97-AF65-F5344CB8AC3E}">
        <p14:creationId xmlns:p14="http://schemas.microsoft.com/office/powerpoint/2010/main" xmlns="" val="5561476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Dědičnost - realizace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000" b="1" dirty="0" err="1" smtClean="0">
                <a:latin typeface="Courier New" pitchFamily="49" charset="0"/>
                <a:cs typeface="Courier New" pitchFamily="49" charset="0"/>
              </a:rPr>
              <a:t>Class</a:t>
            </a:r>
            <a:r>
              <a:rPr lang="cs-CZ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2000" b="1" dirty="0" err="1" smtClean="0">
                <a:latin typeface="Courier New" pitchFamily="49" charset="0"/>
                <a:cs typeface="Courier New" pitchFamily="49" charset="0"/>
              </a:rPr>
              <a:t>BeznyUcet</a:t>
            </a:r>
            <a:r>
              <a:rPr lang="cs-CZ" sz="2000" dirty="0" smtClean="0">
                <a:latin typeface="Courier New" pitchFamily="49" charset="0"/>
                <a:cs typeface="Courier New" pitchFamily="49" charset="0"/>
              </a:rPr>
              <a:t> : </a:t>
            </a:r>
            <a:r>
              <a:rPr lang="cs-CZ" sz="2000" dirty="0" err="1" smtClean="0">
                <a:latin typeface="Courier New" pitchFamily="49" charset="0"/>
                <a:cs typeface="Courier New" pitchFamily="49" charset="0"/>
              </a:rPr>
              <a:t>Ucet</a:t>
            </a:r>
            <a:endParaRPr lang="cs-CZ" sz="20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cs-CZ" sz="20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cs-CZ" sz="2000" dirty="0" smtClean="0">
                <a:latin typeface="Courier New" pitchFamily="49" charset="0"/>
                <a:cs typeface="Courier New" pitchFamily="49" charset="0"/>
              </a:rPr>
              <a:t>	public </a:t>
            </a:r>
            <a:r>
              <a:rPr lang="cs-CZ" sz="2000" dirty="0" err="1" smtClean="0">
                <a:latin typeface="Courier New" pitchFamily="49" charset="0"/>
                <a:cs typeface="Courier New" pitchFamily="49" charset="0"/>
              </a:rPr>
              <a:t>BeznyUcet</a:t>
            </a:r>
            <a:r>
              <a:rPr lang="cs-CZ" sz="20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cs-CZ" sz="2000" dirty="0" err="1" smtClean="0">
                <a:latin typeface="Courier New" pitchFamily="49" charset="0"/>
                <a:cs typeface="Courier New" pitchFamily="49" charset="0"/>
              </a:rPr>
              <a:t>string</a:t>
            </a:r>
            <a:r>
              <a:rPr lang="cs-CZ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2000" dirty="0" err="1" smtClean="0">
                <a:latin typeface="Courier New" pitchFamily="49" charset="0"/>
                <a:cs typeface="Courier New" pitchFamily="49" charset="0"/>
              </a:rPr>
              <a:t>CisloUctu</a:t>
            </a:r>
            <a:r>
              <a:rPr lang="cs-CZ" sz="20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cs-CZ" sz="2000" dirty="0" err="1" smtClean="0">
                <a:latin typeface="Courier New" pitchFamily="49" charset="0"/>
                <a:cs typeface="Courier New" pitchFamily="49" charset="0"/>
              </a:rPr>
              <a:t>string</a:t>
            </a:r>
            <a:r>
              <a:rPr lang="cs-CZ" sz="2000" dirty="0" smtClean="0">
                <a:latin typeface="Courier New" pitchFamily="49" charset="0"/>
                <a:cs typeface="Courier New" pitchFamily="49" charset="0"/>
              </a:rPr>
              <a:t> Majitel)</a:t>
            </a:r>
          </a:p>
          <a:p>
            <a:pPr>
              <a:buNone/>
            </a:pPr>
            <a:r>
              <a:rPr lang="cs-CZ" sz="2000" dirty="0" smtClean="0">
                <a:latin typeface="Courier New" pitchFamily="49" charset="0"/>
                <a:cs typeface="Courier New" pitchFamily="49" charset="0"/>
              </a:rPr>
              <a:t>	  : base(</a:t>
            </a:r>
            <a:r>
              <a:rPr lang="cs-CZ" sz="2000" dirty="0" err="1" smtClean="0">
                <a:latin typeface="Courier New" pitchFamily="49" charset="0"/>
                <a:cs typeface="Courier New" pitchFamily="49" charset="0"/>
              </a:rPr>
              <a:t>CisloUctu</a:t>
            </a:r>
            <a:r>
              <a:rPr lang="cs-CZ" sz="2000" dirty="0" smtClean="0">
                <a:latin typeface="Courier New" pitchFamily="49" charset="0"/>
                <a:cs typeface="Courier New" pitchFamily="49" charset="0"/>
              </a:rPr>
              <a:t>, Majitel)</a:t>
            </a:r>
          </a:p>
          <a:p>
            <a:pPr>
              <a:buNone/>
            </a:pPr>
            <a:r>
              <a:rPr lang="cs-CZ" sz="2000" dirty="0" smtClean="0">
                <a:latin typeface="Courier New" pitchFamily="49" charset="0"/>
                <a:cs typeface="Courier New" pitchFamily="49" charset="0"/>
              </a:rPr>
              <a:t>	{}</a:t>
            </a:r>
          </a:p>
          <a:p>
            <a:pPr>
              <a:buNone/>
            </a:pPr>
            <a:endParaRPr lang="cs-CZ" sz="20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cs-CZ" sz="2000" dirty="0" smtClean="0">
                <a:latin typeface="Courier New" pitchFamily="49" charset="0"/>
                <a:cs typeface="Courier New" pitchFamily="49" charset="0"/>
              </a:rPr>
              <a:t>	public </a:t>
            </a:r>
            <a:r>
              <a:rPr lang="cs-CZ" sz="2000" dirty="0" err="1" smtClean="0">
                <a:latin typeface="Courier New" pitchFamily="49" charset="0"/>
                <a:cs typeface="Courier New" pitchFamily="49" charset="0"/>
              </a:rPr>
              <a:t>bool</a:t>
            </a:r>
            <a:r>
              <a:rPr lang="cs-CZ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2000" dirty="0" err="1" smtClean="0">
                <a:latin typeface="Courier New" pitchFamily="49" charset="0"/>
                <a:cs typeface="Courier New" pitchFamily="49" charset="0"/>
              </a:rPr>
              <a:t>Preved</a:t>
            </a:r>
            <a:r>
              <a:rPr lang="cs-CZ" sz="2000" dirty="0" smtClean="0">
                <a:latin typeface="Courier New" pitchFamily="49" charset="0"/>
                <a:cs typeface="Courier New" pitchFamily="49" charset="0"/>
              </a:rPr>
              <a:t>(double </a:t>
            </a:r>
            <a:r>
              <a:rPr lang="cs-CZ" sz="2000" dirty="0" err="1" smtClean="0">
                <a:latin typeface="Courier New" pitchFamily="49" charset="0"/>
                <a:cs typeface="Courier New" pitchFamily="49" charset="0"/>
              </a:rPr>
              <a:t>Castka</a:t>
            </a:r>
            <a:r>
              <a:rPr lang="cs-CZ" sz="20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cs-CZ" sz="2000" dirty="0" err="1" smtClean="0">
                <a:latin typeface="Courier New" pitchFamily="49" charset="0"/>
                <a:cs typeface="Courier New" pitchFamily="49" charset="0"/>
              </a:rPr>
              <a:t>BeznyUcet</a:t>
            </a:r>
            <a:r>
              <a:rPr lang="cs-CZ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2000" dirty="0" err="1" smtClean="0">
                <a:latin typeface="Courier New" pitchFamily="49" charset="0"/>
                <a:cs typeface="Courier New" pitchFamily="49" charset="0"/>
              </a:rPr>
              <a:t>cilovyUcet</a:t>
            </a:r>
            <a:r>
              <a:rPr lang="cs-CZ" sz="20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r>
              <a:rPr lang="cs-CZ" sz="2000" dirty="0" smtClean="0">
                <a:latin typeface="Courier New" pitchFamily="49" charset="0"/>
                <a:cs typeface="Courier New" pitchFamily="49" charset="0"/>
              </a:rPr>
              <a:t>	{</a:t>
            </a:r>
          </a:p>
          <a:p>
            <a:pPr>
              <a:buNone/>
            </a:pPr>
            <a:r>
              <a:rPr lang="cs-CZ" sz="2000" dirty="0" smtClean="0">
                <a:latin typeface="Courier New" pitchFamily="49" charset="0"/>
                <a:cs typeface="Courier New" pitchFamily="49" charset="0"/>
              </a:rPr>
              <a:t>		…</a:t>
            </a:r>
          </a:p>
          <a:p>
            <a:pPr>
              <a:buNone/>
            </a:pPr>
            <a:r>
              <a:rPr lang="cs-CZ" sz="2000" dirty="0" smtClean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>
              <a:buNone/>
            </a:pPr>
            <a:r>
              <a:rPr lang="cs-CZ" sz="20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cs-CZ" sz="2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5" name="Přímá spojovací šipka 4"/>
          <p:cNvCxnSpPr/>
          <p:nvPr/>
        </p:nvCxnSpPr>
        <p:spPr>
          <a:xfrm flipH="1">
            <a:off x="4139952" y="1484784"/>
            <a:ext cx="1296144" cy="324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šipka 6"/>
          <p:cNvCxnSpPr/>
          <p:nvPr/>
        </p:nvCxnSpPr>
        <p:spPr>
          <a:xfrm flipH="1" flipV="1">
            <a:off x="6732240" y="4149080"/>
            <a:ext cx="288032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/>
        </p:nvSpPr>
        <p:spPr>
          <a:xfrm>
            <a:off x="6156176" y="4941168"/>
            <a:ext cx="2592288" cy="8640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Instance třídy </a:t>
            </a:r>
            <a:r>
              <a:rPr lang="cs-CZ" dirty="0" err="1" smtClean="0"/>
              <a:t>BeznyUcet</a:t>
            </a:r>
            <a:r>
              <a:rPr lang="cs-CZ" dirty="0" smtClean="0"/>
              <a:t> jako parametr metody </a:t>
            </a:r>
            <a:r>
              <a:rPr lang="cs-CZ" dirty="0" err="1" smtClean="0"/>
              <a:t>Preved</a:t>
            </a:r>
            <a:r>
              <a:rPr lang="cs-CZ" dirty="0" smtClean="0"/>
              <a:t>()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5436096" y="1196752"/>
            <a:ext cx="2304256" cy="6480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Třída </a:t>
            </a:r>
            <a:r>
              <a:rPr lang="cs-CZ" dirty="0" err="1" smtClean="0"/>
              <a:t>Ucet</a:t>
            </a:r>
            <a:r>
              <a:rPr lang="cs-CZ" dirty="0" smtClean="0"/>
              <a:t> = bázová třída, předek</a:t>
            </a:r>
            <a:endParaRPr lang="cs-CZ" dirty="0"/>
          </a:p>
        </p:txBody>
      </p:sp>
      <p:cxnSp>
        <p:nvCxnSpPr>
          <p:cNvPr id="14" name="Přímá spojovací šipka 13"/>
          <p:cNvCxnSpPr/>
          <p:nvPr/>
        </p:nvCxnSpPr>
        <p:spPr>
          <a:xfrm flipV="1">
            <a:off x="3059832" y="3501008"/>
            <a:ext cx="50405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/>
        </p:nvSpPr>
        <p:spPr>
          <a:xfrm>
            <a:off x="3779912" y="3140968"/>
            <a:ext cx="3672408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Metoda </a:t>
            </a:r>
            <a:r>
              <a:rPr lang="cs-CZ" dirty="0" err="1" smtClean="0"/>
              <a:t>Preved</a:t>
            </a:r>
            <a:r>
              <a:rPr lang="cs-CZ" dirty="0" smtClean="0"/>
              <a:t>() je rozšířením metod děděných z třídy </a:t>
            </a:r>
            <a:r>
              <a:rPr lang="cs-CZ" dirty="0" err="1" smtClean="0"/>
              <a:t>Ucet</a:t>
            </a:r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Dědičnost v .NET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Třída „Objekt“</a:t>
            </a:r>
          </a:p>
          <a:p>
            <a:pPr lvl="1"/>
            <a:r>
              <a:rPr lang="cs-CZ" dirty="0" smtClean="0"/>
              <a:t>Třída „</a:t>
            </a:r>
            <a:r>
              <a:rPr lang="cs-CZ" dirty="0" err="1" smtClean="0"/>
              <a:t>Component</a:t>
            </a:r>
            <a:r>
              <a:rPr lang="cs-CZ" dirty="0" smtClean="0"/>
              <a:t>“</a:t>
            </a:r>
          </a:p>
          <a:p>
            <a:pPr lvl="2"/>
            <a:r>
              <a:rPr lang="cs-CZ" dirty="0" smtClean="0"/>
              <a:t>Třída „</a:t>
            </a:r>
            <a:r>
              <a:rPr lang="cs-CZ" dirty="0" err="1" smtClean="0"/>
              <a:t>Control</a:t>
            </a:r>
            <a:r>
              <a:rPr lang="cs-CZ" dirty="0" smtClean="0"/>
              <a:t>“ – společná funkcionalita všech ovládacích prvků</a:t>
            </a:r>
          </a:p>
          <a:p>
            <a:pPr lvl="3"/>
            <a:r>
              <a:rPr lang="cs-CZ" dirty="0" err="1" smtClean="0"/>
              <a:t>Label</a:t>
            </a:r>
            <a:endParaRPr lang="cs-CZ" dirty="0" smtClean="0"/>
          </a:p>
          <a:p>
            <a:pPr lvl="3"/>
            <a:r>
              <a:rPr lang="cs-CZ" dirty="0" err="1" smtClean="0"/>
              <a:t>ButtonBase</a:t>
            </a:r>
            <a:endParaRPr lang="cs-CZ" dirty="0" smtClean="0"/>
          </a:p>
          <a:p>
            <a:pPr lvl="4"/>
            <a:r>
              <a:rPr lang="cs-CZ" dirty="0" err="1" smtClean="0"/>
              <a:t>Button</a:t>
            </a:r>
            <a:r>
              <a:rPr lang="cs-CZ" dirty="0" smtClean="0"/>
              <a:t>, </a:t>
            </a:r>
            <a:r>
              <a:rPr lang="cs-CZ" dirty="0" err="1" smtClean="0"/>
              <a:t>CheckBox</a:t>
            </a:r>
            <a:r>
              <a:rPr lang="cs-CZ" dirty="0" smtClean="0"/>
              <a:t>, </a:t>
            </a:r>
            <a:r>
              <a:rPr lang="cs-CZ" dirty="0" err="1" smtClean="0"/>
              <a:t>RadioBox</a:t>
            </a:r>
            <a:endParaRPr lang="cs-CZ" dirty="0" smtClean="0"/>
          </a:p>
          <a:p>
            <a:pPr lvl="3"/>
            <a:r>
              <a:rPr lang="cs-CZ" dirty="0" err="1" smtClean="0"/>
              <a:t>TextBoxBase</a:t>
            </a:r>
            <a:endParaRPr lang="cs-CZ" dirty="0" smtClean="0"/>
          </a:p>
          <a:p>
            <a:pPr lvl="4"/>
            <a:r>
              <a:rPr lang="cs-CZ" dirty="0" err="1" smtClean="0"/>
              <a:t>TextBox</a:t>
            </a:r>
            <a:r>
              <a:rPr lang="cs-CZ" dirty="0" smtClean="0"/>
              <a:t>, </a:t>
            </a:r>
            <a:r>
              <a:rPr lang="cs-CZ" dirty="0" err="1" smtClean="0"/>
              <a:t>RichTextBox</a:t>
            </a:r>
            <a:endParaRPr lang="cs-CZ" dirty="0" smtClean="0"/>
          </a:p>
          <a:p>
            <a:pPr lvl="3"/>
            <a:r>
              <a:rPr lang="cs-CZ" dirty="0" err="1" smtClean="0"/>
              <a:t>ListControl</a:t>
            </a:r>
            <a:endParaRPr lang="cs-CZ" dirty="0" smtClean="0"/>
          </a:p>
          <a:p>
            <a:pPr lvl="4"/>
            <a:r>
              <a:rPr lang="cs-CZ" dirty="0" err="1" smtClean="0"/>
              <a:t>ListBox</a:t>
            </a:r>
            <a:r>
              <a:rPr lang="cs-CZ" dirty="0" smtClean="0"/>
              <a:t>, </a:t>
            </a:r>
            <a:r>
              <a:rPr lang="cs-CZ" dirty="0" err="1" smtClean="0"/>
              <a:t>ComboBox</a:t>
            </a:r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Polymorfismus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Objekty, obsahující operaci se stejným názvem, reagují různě</a:t>
            </a:r>
          </a:p>
          <a:p>
            <a:r>
              <a:rPr lang="cs-CZ" dirty="0" smtClean="0"/>
              <a:t>Schopnost objektu přijímat různé formy</a:t>
            </a:r>
          </a:p>
          <a:p>
            <a:r>
              <a:rPr lang="cs-CZ" dirty="0" smtClean="0"/>
              <a:t>Metoda se stejným názvem, její implementace se v jednotlivých třídách může lišit</a:t>
            </a:r>
          </a:p>
          <a:p>
            <a:r>
              <a:rPr lang="cs-CZ" dirty="0" smtClean="0"/>
              <a:t>Polymorfismus je tedy </a:t>
            </a:r>
            <a:r>
              <a:rPr lang="cs-CZ" b="1" dirty="0" smtClean="0"/>
              <a:t>schopnost dynamicky přepsat metodu</a:t>
            </a:r>
            <a:r>
              <a:rPr lang="cs-CZ" dirty="0" smtClean="0"/>
              <a:t>, aby dělala co chceme, při </a:t>
            </a:r>
            <a:r>
              <a:rPr lang="cs-CZ" smtClean="0"/>
              <a:t>zachování rozhraní</a:t>
            </a:r>
            <a:endParaRPr lang="cs-CZ" b="1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0879129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Polymorfismus - realizace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Public </a:t>
            </a:r>
            <a:r>
              <a:rPr lang="cs-CZ" b="1" dirty="0" err="1" smtClean="0"/>
              <a:t>virtual</a:t>
            </a:r>
            <a:r>
              <a:rPr lang="cs-CZ" b="1" dirty="0" smtClean="0"/>
              <a:t> </a:t>
            </a:r>
            <a:r>
              <a:rPr lang="cs-CZ" dirty="0" err="1" smtClean="0"/>
              <a:t>bool</a:t>
            </a:r>
            <a:r>
              <a:rPr lang="cs-CZ" dirty="0" smtClean="0"/>
              <a:t> </a:t>
            </a:r>
            <a:r>
              <a:rPr lang="cs-CZ" dirty="0" err="1" smtClean="0"/>
              <a:t>Ucet</a:t>
            </a:r>
            <a:r>
              <a:rPr lang="cs-CZ" dirty="0" smtClean="0"/>
              <a:t>( …. )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	U metody potomka musíme definovat, že překrývá metodu předka:</a:t>
            </a:r>
          </a:p>
          <a:p>
            <a:r>
              <a:rPr lang="cs-CZ" dirty="0" smtClean="0"/>
              <a:t>Public </a:t>
            </a:r>
            <a:r>
              <a:rPr lang="cs-CZ" b="1" dirty="0" err="1" smtClean="0"/>
              <a:t>override</a:t>
            </a:r>
            <a:r>
              <a:rPr lang="cs-CZ" dirty="0" smtClean="0"/>
              <a:t> </a:t>
            </a:r>
            <a:r>
              <a:rPr lang="cs-CZ" dirty="0" err="1" smtClean="0"/>
              <a:t>bool</a:t>
            </a:r>
            <a:r>
              <a:rPr lang="cs-CZ" dirty="0" smtClean="0"/>
              <a:t> </a:t>
            </a:r>
            <a:r>
              <a:rPr lang="cs-CZ" dirty="0" err="1" smtClean="0"/>
              <a:t>Ucet</a:t>
            </a:r>
            <a:r>
              <a:rPr lang="cs-CZ" dirty="0" smtClean="0"/>
              <a:t>( … )</a:t>
            </a:r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5" y="98358"/>
            <a:ext cx="5553415" cy="6759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469702"/>
            <a:ext cx="8153521" cy="598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Přímá spojovací šipka 5"/>
          <p:cNvCxnSpPr/>
          <p:nvPr/>
        </p:nvCxnSpPr>
        <p:spPr>
          <a:xfrm flipV="1">
            <a:off x="179512" y="2852936"/>
            <a:ext cx="792088" cy="31683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šipka 7"/>
          <p:cNvCxnSpPr/>
          <p:nvPr/>
        </p:nvCxnSpPr>
        <p:spPr>
          <a:xfrm>
            <a:off x="4644008" y="3933056"/>
            <a:ext cx="504056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>
            <a:off x="6660232" y="3861048"/>
            <a:ext cx="36004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/>
          <p:cNvSpPr/>
          <p:nvPr/>
        </p:nvSpPr>
        <p:spPr>
          <a:xfrm>
            <a:off x="251520" y="5877272"/>
            <a:ext cx="1656184" cy="6926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Ovládací prvky - třídy</a:t>
            </a:r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2555776" y="2708920"/>
            <a:ext cx="4248472" cy="10801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Instance třídy „</a:t>
            </a:r>
            <a:r>
              <a:rPr lang="cs-CZ" dirty="0" err="1" smtClean="0"/>
              <a:t>Button</a:t>
            </a:r>
            <a:r>
              <a:rPr lang="cs-CZ" dirty="0" smtClean="0"/>
              <a:t>“ – jednotlivé objekty – každé tlačítko má jiný kód pro metodu </a:t>
            </a:r>
            <a:r>
              <a:rPr lang="cs-CZ" dirty="0" err="1" smtClean="0"/>
              <a:t>OnClick</a:t>
            </a:r>
            <a:r>
              <a:rPr lang="cs-CZ" dirty="0" smtClean="0"/>
              <a:t>() – tedy různou funkcionalitu po kliknutí myší</a:t>
            </a:r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Interface - rozhraní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Minimum informací, potřebných k využití třídy, která se implementuje (soupis metod, vlastností a událostí)</a:t>
            </a:r>
          </a:p>
          <a:p>
            <a:r>
              <a:rPr lang="cs-CZ" dirty="0" smtClean="0"/>
              <a:t>Umožňuje uživateli </a:t>
            </a:r>
            <a:r>
              <a:rPr lang="cs-CZ" dirty="0" smtClean="0">
                <a:solidFill>
                  <a:srgbClr val="0070C0"/>
                </a:solidFill>
              </a:rPr>
              <a:t>přístup k objektu bez znalosti vnitřní struktury </a:t>
            </a:r>
            <a:r>
              <a:rPr lang="cs-CZ" dirty="0" smtClean="0"/>
              <a:t>(</a:t>
            </a:r>
            <a:r>
              <a:rPr lang="cs-CZ" dirty="0" err="1" smtClean="0"/>
              <a:t>black</a:t>
            </a:r>
            <a:r>
              <a:rPr lang="cs-CZ" dirty="0" smtClean="0"/>
              <a:t> box)</a:t>
            </a:r>
          </a:p>
          <a:p>
            <a:r>
              <a:rPr lang="cs-CZ" dirty="0" smtClean="0"/>
              <a:t>Musí být veřejné</a:t>
            </a:r>
          </a:p>
          <a:p>
            <a:r>
              <a:rPr lang="cs-CZ" dirty="0" smtClean="0"/>
              <a:t>Interface umožňuje tvůrci změnit implementaci (vnitřní logiku), aniž se mění využití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973560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Doporučená 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KANISOVÁ, H., MULLER, M. UML srozumitelně. Brno: </a:t>
            </a:r>
            <a:r>
              <a:rPr lang="cs-CZ" dirty="0" err="1" smtClean="0"/>
              <a:t>Computer</a:t>
            </a:r>
            <a:r>
              <a:rPr lang="cs-CZ" dirty="0" smtClean="0"/>
              <a:t> </a:t>
            </a:r>
            <a:r>
              <a:rPr lang="cs-CZ" dirty="0" err="1" smtClean="0"/>
              <a:t>Press</a:t>
            </a:r>
            <a:r>
              <a:rPr lang="cs-CZ" dirty="0" smtClean="0"/>
              <a:t>, 2007. 176 s. ISBN: 8025110834.</a:t>
            </a:r>
          </a:p>
          <a:p>
            <a:pPr lvl="0"/>
            <a:r>
              <a:rPr lang="cs-CZ" dirty="0" smtClean="0"/>
              <a:t>FOWLER, M. Destilované UML. 1. </a:t>
            </a:r>
            <a:r>
              <a:rPr lang="cs-CZ" dirty="0" err="1" smtClean="0"/>
              <a:t>vyd</a:t>
            </a:r>
            <a:r>
              <a:rPr lang="cs-CZ" dirty="0" smtClean="0"/>
              <a:t>. Praha: </a:t>
            </a:r>
            <a:r>
              <a:rPr lang="cs-CZ" dirty="0" err="1" smtClean="0"/>
              <a:t>Grada</a:t>
            </a:r>
            <a:r>
              <a:rPr lang="cs-CZ" dirty="0" smtClean="0"/>
              <a:t>, 2009, 173 s. Knihovna programátora (</a:t>
            </a:r>
            <a:r>
              <a:rPr lang="cs-CZ" dirty="0" err="1" smtClean="0"/>
              <a:t>Grada</a:t>
            </a:r>
            <a:r>
              <a:rPr lang="cs-CZ" dirty="0" smtClean="0"/>
              <a:t>)</a:t>
            </a:r>
          </a:p>
          <a:p>
            <a:pPr lvl="0"/>
            <a:r>
              <a:rPr lang="cs-CZ" dirty="0" smtClean="0"/>
              <a:t>PENDER, T. UML bible. </a:t>
            </a:r>
            <a:r>
              <a:rPr lang="cs-CZ" dirty="0" err="1" smtClean="0"/>
              <a:t>Indianapolis</a:t>
            </a:r>
            <a:r>
              <a:rPr lang="cs-CZ" dirty="0" smtClean="0"/>
              <a:t>: </a:t>
            </a:r>
            <a:r>
              <a:rPr lang="cs-CZ" dirty="0" err="1" smtClean="0"/>
              <a:t>Wiley</a:t>
            </a:r>
            <a:r>
              <a:rPr lang="cs-CZ" dirty="0" smtClean="0"/>
              <a:t>, 2003, </a:t>
            </a:r>
            <a:r>
              <a:rPr lang="cs-CZ" dirty="0" err="1" smtClean="0"/>
              <a:t>xxxviii</a:t>
            </a:r>
            <a:r>
              <a:rPr lang="cs-CZ" dirty="0" smtClean="0"/>
              <a:t>, 940 s. ISBN 07-645-2604-9 </a:t>
            </a:r>
          </a:p>
          <a:p>
            <a:pPr lvl="0"/>
            <a:r>
              <a:rPr lang="cs-CZ" dirty="0" smtClean="0"/>
              <a:t>SCHMULLER, J. Myslíme v jazyku UML. </a:t>
            </a:r>
            <a:r>
              <a:rPr lang="cs-CZ" dirty="0" err="1" smtClean="0"/>
              <a:t>Vyd</a:t>
            </a:r>
            <a:r>
              <a:rPr lang="cs-CZ" dirty="0" smtClean="0"/>
              <a:t>. 1. Praha: </a:t>
            </a:r>
            <a:r>
              <a:rPr lang="cs-CZ" dirty="0" err="1" smtClean="0"/>
              <a:t>Grada</a:t>
            </a:r>
            <a:r>
              <a:rPr lang="cs-CZ" dirty="0" smtClean="0"/>
              <a:t>, 2001, 360 s. ISBN </a:t>
            </a:r>
            <a:r>
              <a:rPr lang="cs-CZ" smtClean="0"/>
              <a:t>80-247-0029-8.</a:t>
            </a:r>
            <a:endParaRPr lang="cs-CZ" dirty="0" smtClean="0"/>
          </a:p>
          <a:p>
            <a:r>
              <a:rPr lang="cs-CZ" dirty="0" smtClean="0"/>
              <a:t>ARLOW, J., NEUSTADT, I. UML 2 a unifikovaný proces vývoje aplikací: objektově orientovaná analýza a návrh prakticky. Brno: </a:t>
            </a:r>
            <a:r>
              <a:rPr lang="cs-CZ" dirty="0" err="1" smtClean="0"/>
              <a:t>Computer</a:t>
            </a:r>
            <a:r>
              <a:rPr lang="cs-CZ" dirty="0" smtClean="0"/>
              <a:t> </a:t>
            </a:r>
            <a:r>
              <a:rPr lang="cs-CZ" dirty="0" err="1" smtClean="0"/>
              <a:t>Press</a:t>
            </a:r>
            <a:r>
              <a:rPr lang="cs-CZ" dirty="0" smtClean="0"/>
              <a:t>, 2007, 567 s. ISBN 978-80-251-1503-9.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Interface - příklad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cs-CZ" b="1" dirty="0" smtClean="0"/>
              <a:t>interface</a:t>
            </a:r>
            <a:r>
              <a:rPr lang="cs-CZ" dirty="0" smtClean="0"/>
              <a:t> </a:t>
            </a:r>
            <a:r>
              <a:rPr lang="cs-CZ" dirty="0" err="1" smtClean="0"/>
              <a:t>IMyInterface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{</a:t>
            </a:r>
            <a:br>
              <a:rPr lang="cs-CZ" dirty="0" smtClean="0"/>
            </a:br>
            <a:r>
              <a:rPr lang="cs-CZ" dirty="0" smtClean="0"/>
              <a:t>            </a:t>
            </a:r>
            <a:r>
              <a:rPr lang="cs-CZ" dirty="0" err="1" smtClean="0"/>
              <a:t>void</a:t>
            </a:r>
            <a:r>
              <a:rPr lang="cs-CZ" dirty="0" smtClean="0"/>
              <a:t> </a:t>
            </a:r>
            <a:r>
              <a:rPr lang="cs-CZ" dirty="0" err="1" smtClean="0"/>
              <a:t>MethodToImplement</a:t>
            </a:r>
            <a:r>
              <a:rPr lang="cs-CZ" dirty="0" smtClean="0"/>
              <a:t>();//</a:t>
            </a:r>
            <a:r>
              <a:rPr lang="cs-CZ" dirty="0" err="1" smtClean="0"/>
              <a:t>Abstract</a:t>
            </a:r>
            <a:r>
              <a:rPr lang="cs-CZ" dirty="0" smtClean="0"/>
              <a:t> </a:t>
            </a:r>
            <a:r>
              <a:rPr lang="cs-CZ" dirty="0" err="1" smtClean="0"/>
              <a:t>Method</a:t>
            </a:r>
            <a:r>
              <a:rPr lang="cs-CZ" dirty="0" smtClean="0"/>
              <a:t> </a:t>
            </a:r>
            <a:r>
              <a:rPr lang="cs-CZ" dirty="0" err="1" smtClean="0"/>
              <a:t>signature</a:t>
            </a:r>
            <a:r>
              <a:rPr lang="cs-CZ" dirty="0" smtClean="0"/>
              <a:t>.</a:t>
            </a:r>
            <a:br>
              <a:rPr lang="cs-CZ" dirty="0" smtClean="0"/>
            </a:br>
            <a:r>
              <a:rPr lang="cs-CZ" dirty="0" smtClean="0"/>
              <a:t>}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err="1" smtClean="0"/>
              <a:t>class</a:t>
            </a:r>
            <a:r>
              <a:rPr lang="cs-CZ" dirty="0" smtClean="0"/>
              <a:t> </a:t>
            </a:r>
            <a:r>
              <a:rPr lang="cs-CZ" dirty="0" err="1" smtClean="0"/>
              <a:t>InterfaceImplementer</a:t>
            </a:r>
            <a:r>
              <a:rPr lang="cs-CZ" dirty="0" smtClean="0"/>
              <a:t> : </a:t>
            </a:r>
            <a:r>
              <a:rPr lang="cs-CZ" dirty="0" err="1" smtClean="0"/>
              <a:t>IMyInterface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{</a:t>
            </a:r>
            <a:br>
              <a:rPr lang="cs-CZ" dirty="0" smtClean="0"/>
            </a:br>
            <a:r>
              <a:rPr lang="cs-CZ" dirty="0" smtClean="0"/>
              <a:t>         static </a:t>
            </a:r>
            <a:r>
              <a:rPr lang="cs-CZ" dirty="0" err="1" smtClean="0"/>
              <a:t>void</a:t>
            </a:r>
            <a:r>
              <a:rPr lang="cs-CZ" dirty="0" smtClean="0"/>
              <a:t> </a:t>
            </a:r>
            <a:r>
              <a:rPr lang="cs-CZ" dirty="0" err="1" smtClean="0"/>
              <a:t>Main</a:t>
            </a:r>
            <a:r>
              <a:rPr lang="cs-CZ" dirty="0" smtClean="0"/>
              <a:t>()</a:t>
            </a:r>
            <a:br>
              <a:rPr lang="cs-CZ" dirty="0" smtClean="0"/>
            </a:br>
            <a:r>
              <a:rPr lang="cs-CZ" dirty="0" smtClean="0"/>
              <a:t>         {</a:t>
            </a:r>
            <a:br>
              <a:rPr lang="cs-CZ" dirty="0" smtClean="0"/>
            </a:br>
            <a:r>
              <a:rPr lang="cs-CZ" dirty="0" smtClean="0"/>
              <a:t>                     </a:t>
            </a:r>
            <a:r>
              <a:rPr lang="cs-CZ" dirty="0" err="1" smtClean="0"/>
              <a:t>InterfaceImplementer</a:t>
            </a:r>
            <a:r>
              <a:rPr lang="cs-CZ" dirty="0" smtClean="0"/>
              <a:t>  </a:t>
            </a:r>
            <a:r>
              <a:rPr lang="cs-CZ" dirty="0" err="1" smtClean="0"/>
              <a:t>obj</a:t>
            </a:r>
            <a:r>
              <a:rPr lang="cs-CZ" dirty="0" smtClean="0"/>
              <a:t> = </a:t>
            </a:r>
            <a:r>
              <a:rPr lang="cs-CZ" dirty="0" err="1" smtClean="0"/>
              <a:t>new</a:t>
            </a:r>
            <a:r>
              <a:rPr lang="cs-CZ" dirty="0" smtClean="0"/>
              <a:t> </a:t>
            </a:r>
            <a:r>
              <a:rPr lang="cs-CZ" dirty="0" err="1" smtClean="0"/>
              <a:t>InterfaceImplementer</a:t>
            </a:r>
            <a:r>
              <a:rPr lang="cs-CZ" dirty="0" smtClean="0"/>
              <a:t>();</a:t>
            </a:r>
            <a:br>
              <a:rPr lang="cs-CZ" dirty="0" smtClean="0"/>
            </a:br>
            <a:r>
              <a:rPr lang="cs-CZ" dirty="0" smtClean="0"/>
              <a:t>                     </a:t>
            </a:r>
            <a:r>
              <a:rPr lang="cs-CZ" dirty="0" err="1" smtClean="0"/>
              <a:t>obj.MethodToImplement</a:t>
            </a:r>
            <a:r>
              <a:rPr lang="cs-CZ" dirty="0" smtClean="0"/>
              <a:t>();</a:t>
            </a:r>
            <a:br>
              <a:rPr lang="cs-CZ" dirty="0" smtClean="0"/>
            </a:br>
            <a:r>
              <a:rPr lang="cs-CZ" dirty="0" smtClean="0"/>
              <a:t>         }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         public </a:t>
            </a:r>
            <a:r>
              <a:rPr lang="cs-CZ" dirty="0" err="1" smtClean="0"/>
              <a:t>void</a:t>
            </a:r>
            <a:r>
              <a:rPr lang="cs-CZ" dirty="0" smtClean="0"/>
              <a:t> </a:t>
            </a:r>
            <a:r>
              <a:rPr lang="cs-CZ" dirty="0" err="1" smtClean="0"/>
              <a:t>MethodToImplement</a:t>
            </a:r>
            <a:r>
              <a:rPr lang="cs-CZ" dirty="0" smtClean="0"/>
              <a:t>()</a:t>
            </a:r>
            <a:br>
              <a:rPr lang="cs-CZ" dirty="0" smtClean="0"/>
            </a:br>
            <a:r>
              <a:rPr lang="cs-CZ" dirty="0" smtClean="0"/>
              <a:t>         {</a:t>
            </a:r>
            <a:br>
              <a:rPr lang="cs-CZ" dirty="0" smtClean="0"/>
            </a:br>
            <a:r>
              <a:rPr lang="cs-CZ" dirty="0" smtClean="0"/>
              <a:t>                //</a:t>
            </a:r>
            <a:r>
              <a:rPr lang="cs-CZ" dirty="0" err="1" smtClean="0"/>
              <a:t>Abstract</a:t>
            </a:r>
            <a:r>
              <a:rPr lang="cs-CZ" dirty="0" smtClean="0"/>
              <a:t> </a:t>
            </a:r>
            <a:r>
              <a:rPr lang="cs-CZ" dirty="0" err="1" smtClean="0"/>
              <a:t>Method</a:t>
            </a:r>
            <a:r>
              <a:rPr lang="cs-CZ" dirty="0" smtClean="0"/>
              <a:t> </a:t>
            </a:r>
            <a:r>
              <a:rPr lang="cs-CZ" dirty="0" err="1" smtClean="0"/>
              <a:t>Implementation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         }</a:t>
            </a:r>
            <a:br>
              <a:rPr lang="cs-CZ" dirty="0" smtClean="0"/>
            </a:br>
            <a:r>
              <a:rPr lang="cs-CZ" dirty="0" smtClean="0"/>
              <a:t>}</a:t>
            </a:r>
            <a:br>
              <a:rPr lang="cs-CZ" dirty="0" smtClean="0"/>
            </a:b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Interface  - příklad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sz="2400" b="1" dirty="0" err="1" smtClean="0"/>
              <a:t>class</a:t>
            </a:r>
            <a:r>
              <a:rPr lang="cs-CZ" sz="2400" dirty="0" smtClean="0"/>
              <a:t> Demo : </a:t>
            </a:r>
            <a:r>
              <a:rPr lang="cs-CZ" sz="2400" dirty="0" err="1" smtClean="0"/>
              <a:t>abc</a:t>
            </a:r>
            <a:r>
              <a:rPr lang="cs-CZ" sz="2400" dirty="0" smtClean="0"/>
              <a:t> </a:t>
            </a:r>
          </a:p>
          <a:p>
            <a:pPr>
              <a:buNone/>
            </a:pPr>
            <a:r>
              <a:rPr lang="cs-CZ" sz="2400" dirty="0" smtClean="0"/>
              <a:t>{ </a:t>
            </a:r>
          </a:p>
          <a:p>
            <a:pPr>
              <a:buNone/>
            </a:pPr>
            <a:r>
              <a:rPr lang="cs-CZ" sz="2400" dirty="0" smtClean="0"/>
              <a:t>	public static </a:t>
            </a:r>
            <a:r>
              <a:rPr lang="cs-CZ" sz="2400" dirty="0" err="1" smtClean="0"/>
              <a:t>void</a:t>
            </a:r>
            <a:r>
              <a:rPr lang="cs-CZ" sz="2400" dirty="0" smtClean="0"/>
              <a:t> </a:t>
            </a:r>
            <a:r>
              <a:rPr lang="cs-CZ" sz="2400" dirty="0" err="1" smtClean="0"/>
              <a:t>Main</a:t>
            </a:r>
            <a:r>
              <a:rPr lang="cs-CZ" sz="2400" dirty="0" smtClean="0"/>
              <a:t>() </a:t>
            </a:r>
          </a:p>
          <a:p>
            <a:pPr>
              <a:buNone/>
            </a:pPr>
            <a:r>
              <a:rPr lang="cs-CZ" sz="2400" dirty="0" smtClean="0"/>
              <a:t>	{ </a:t>
            </a:r>
          </a:p>
          <a:p>
            <a:pPr>
              <a:buNone/>
            </a:pPr>
            <a:r>
              <a:rPr lang="cs-CZ" sz="2400" dirty="0" smtClean="0"/>
              <a:t>		</a:t>
            </a:r>
            <a:r>
              <a:rPr lang="cs-CZ" sz="2400" dirty="0" err="1" smtClean="0"/>
              <a:t>System.Console.WriteLine</a:t>
            </a:r>
            <a:r>
              <a:rPr lang="cs-CZ" sz="2400" dirty="0" smtClean="0"/>
              <a:t>("</a:t>
            </a:r>
            <a:r>
              <a:rPr lang="cs-CZ" sz="2400" dirty="0" err="1" smtClean="0"/>
              <a:t>Hello</a:t>
            </a:r>
            <a:r>
              <a:rPr lang="cs-CZ" sz="2400" dirty="0" smtClean="0"/>
              <a:t> </a:t>
            </a:r>
            <a:r>
              <a:rPr lang="cs-CZ" sz="2400" dirty="0" err="1" smtClean="0"/>
              <a:t>Interfaces</a:t>
            </a:r>
            <a:r>
              <a:rPr lang="cs-CZ" sz="2400" dirty="0" smtClean="0"/>
              <a:t>"); </a:t>
            </a:r>
          </a:p>
          <a:p>
            <a:pPr>
              <a:buNone/>
            </a:pPr>
            <a:r>
              <a:rPr lang="cs-CZ" sz="2400" dirty="0" smtClean="0"/>
              <a:t>	}</a:t>
            </a:r>
          </a:p>
          <a:p>
            <a:pPr>
              <a:buNone/>
            </a:pPr>
            <a:r>
              <a:rPr lang="cs-CZ" sz="2400" dirty="0" smtClean="0"/>
              <a:t> } </a:t>
            </a:r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r>
              <a:rPr lang="cs-CZ" sz="2400" b="1" dirty="0" smtClean="0"/>
              <a:t>interface</a:t>
            </a:r>
            <a:r>
              <a:rPr lang="cs-CZ" sz="2400" dirty="0" smtClean="0"/>
              <a:t> </a:t>
            </a:r>
            <a:r>
              <a:rPr lang="cs-CZ" sz="2400" dirty="0" err="1" smtClean="0"/>
              <a:t>abc</a:t>
            </a:r>
            <a:r>
              <a:rPr lang="cs-CZ" sz="2400" dirty="0" smtClean="0"/>
              <a:t> </a:t>
            </a:r>
          </a:p>
          <a:p>
            <a:pPr>
              <a:buNone/>
            </a:pPr>
            <a:r>
              <a:rPr lang="cs-CZ" sz="2400" dirty="0" smtClean="0"/>
              <a:t>{ </a:t>
            </a:r>
          </a:p>
          <a:p>
            <a:pPr>
              <a:buNone/>
            </a:pPr>
            <a:r>
              <a:rPr lang="cs-CZ" sz="2400" dirty="0" smtClean="0"/>
              <a:t>	</a:t>
            </a:r>
            <a:r>
              <a:rPr lang="cs-CZ" sz="2400" dirty="0" err="1" smtClean="0"/>
              <a:t>void</a:t>
            </a:r>
            <a:r>
              <a:rPr lang="cs-CZ" sz="2400" dirty="0" smtClean="0"/>
              <a:t> </a:t>
            </a:r>
            <a:r>
              <a:rPr lang="cs-CZ" sz="2400" dirty="0" err="1" smtClean="0"/>
              <a:t>xyz</a:t>
            </a:r>
            <a:r>
              <a:rPr lang="cs-CZ" sz="2400" dirty="0" smtClean="0"/>
              <a:t>(); </a:t>
            </a:r>
          </a:p>
          <a:p>
            <a:pPr>
              <a:buNone/>
            </a:pPr>
            <a:r>
              <a:rPr lang="cs-CZ" sz="2400" dirty="0" smtClean="0"/>
              <a:t>}</a:t>
            </a:r>
            <a:endParaRPr lang="cs-CZ" sz="2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Interface  - příklad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5252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sz="2400" dirty="0" err="1" smtClean="0"/>
              <a:t>class</a:t>
            </a:r>
            <a:r>
              <a:rPr lang="cs-CZ" sz="2400" dirty="0" smtClean="0"/>
              <a:t> Demo : </a:t>
            </a:r>
            <a:r>
              <a:rPr lang="cs-CZ" sz="2400" dirty="0" err="1" smtClean="0"/>
              <a:t>abc</a:t>
            </a:r>
            <a:r>
              <a:rPr lang="cs-CZ" sz="2400" dirty="0" smtClean="0"/>
              <a:t> </a:t>
            </a:r>
          </a:p>
          <a:p>
            <a:pPr>
              <a:buNone/>
            </a:pPr>
            <a:r>
              <a:rPr lang="cs-CZ" sz="2400" dirty="0" smtClean="0"/>
              <a:t>{ </a:t>
            </a:r>
          </a:p>
          <a:p>
            <a:pPr>
              <a:buNone/>
            </a:pPr>
            <a:r>
              <a:rPr lang="cs-CZ" sz="2400" dirty="0" smtClean="0"/>
              <a:t>	public static </a:t>
            </a:r>
            <a:r>
              <a:rPr lang="cs-CZ" sz="2400" dirty="0" err="1" smtClean="0"/>
              <a:t>void</a:t>
            </a:r>
            <a:r>
              <a:rPr lang="cs-CZ" sz="2400" dirty="0" smtClean="0"/>
              <a:t> </a:t>
            </a:r>
            <a:r>
              <a:rPr lang="cs-CZ" sz="2400" dirty="0" err="1" smtClean="0"/>
              <a:t>Main</a:t>
            </a:r>
            <a:r>
              <a:rPr lang="cs-CZ" sz="2400" dirty="0" smtClean="0"/>
              <a:t>() </a:t>
            </a:r>
          </a:p>
          <a:p>
            <a:pPr>
              <a:buNone/>
            </a:pPr>
            <a:r>
              <a:rPr lang="cs-CZ" sz="2400" dirty="0" smtClean="0"/>
              <a:t>	{ </a:t>
            </a:r>
          </a:p>
          <a:p>
            <a:pPr>
              <a:buNone/>
            </a:pPr>
            <a:r>
              <a:rPr lang="cs-CZ" sz="2400" dirty="0" smtClean="0"/>
              <a:t>		</a:t>
            </a:r>
            <a:r>
              <a:rPr lang="cs-CZ" sz="2400" dirty="0" err="1" smtClean="0"/>
              <a:t>System.Console.WriteLine</a:t>
            </a:r>
            <a:r>
              <a:rPr lang="cs-CZ" sz="2400" dirty="0" smtClean="0"/>
              <a:t>("</a:t>
            </a:r>
            <a:r>
              <a:rPr lang="cs-CZ" sz="2400" dirty="0" err="1" smtClean="0"/>
              <a:t>Hello</a:t>
            </a:r>
            <a:r>
              <a:rPr lang="cs-CZ" sz="2400" dirty="0" smtClean="0"/>
              <a:t> </a:t>
            </a:r>
            <a:r>
              <a:rPr lang="cs-CZ" sz="2400" dirty="0" err="1" smtClean="0"/>
              <a:t>Interfaces</a:t>
            </a:r>
            <a:r>
              <a:rPr lang="cs-CZ" sz="2400" dirty="0" smtClean="0"/>
              <a:t>"); </a:t>
            </a:r>
          </a:p>
          <a:p>
            <a:pPr>
              <a:buNone/>
            </a:pPr>
            <a:r>
              <a:rPr lang="cs-CZ" sz="2400" dirty="0" smtClean="0"/>
              <a:t>	}</a:t>
            </a:r>
          </a:p>
          <a:p>
            <a:pPr>
              <a:buNone/>
            </a:pPr>
            <a:r>
              <a:rPr lang="cs-CZ" sz="2400" dirty="0" smtClean="0"/>
              <a:t> } </a:t>
            </a:r>
          </a:p>
          <a:p>
            <a:pPr>
              <a:buNone/>
            </a:pPr>
            <a:r>
              <a:rPr lang="cs-CZ" sz="2400" dirty="0" smtClean="0"/>
              <a:t>interface </a:t>
            </a:r>
            <a:r>
              <a:rPr lang="cs-CZ" sz="2400" dirty="0" err="1" smtClean="0"/>
              <a:t>abc</a:t>
            </a:r>
            <a:r>
              <a:rPr lang="cs-CZ" sz="2400" dirty="0" smtClean="0"/>
              <a:t> </a:t>
            </a:r>
          </a:p>
          <a:p>
            <a:pPr>
              <a:buNone/>
            </a:pPr>
            <a:r>
              <a:rPr lang="cs-CZ" sz="2400" dirty="0" smtClean="0"/>
              <a:t>{ </a:t>
            </a:r>
          </a:p>
          <a:p>
            <a:pPr>
              <a:buNone/>
            </a:pPr>
            <a:r>
              <a:rPr lang="cs-CZ" sz="2400" dirty="0" smtClean="0"/>
              <a:t>	</a:t>
            </a:r>
            <a:r>
              <a:rPr lang="cs-CZ" sz="2400" dirty="0" err="1" smtClean="0"/>
              <a:t>void</a:t>
            </a:r>
            <a:r>
              <a:rPr lang="cs-CZ" sz="2400" dirty="0" smtClean="0"/>
              <a:t> </a:t>
            </a:r>
            <a:r>
              <a:rPr lang="cs-CZ" sz="2400" dirty="0" err="1" smtClean="0"/>
              <a:t>xyz</a:t>
            </a:r>
            <a:r>
              <a:rPr lang="cs-CZ" sz="2400" dirty="0" smtClean="0"/>
              <a:t>(); </a:t>
            </a:r>
          </a:p>
          <a:p>
            <a:pPr>
              <a:buNone/>
            </a:pPr>
            <a:r>
              <a:rPr lang="cs-CZ" sz="2400" dirty="0" smtClean="0"/>
              <a:t>}</a:t>
            </a:r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P4.cs(1,7): error CS0535: 'Demo' does not implement interface member 'abc.xyz()'</a:t>
            </a:r>
            <a:endParaRPr lang="cs-CZ" sz="2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cs-CZ" sz="2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Interface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366" y="1724428"/>
            <a:ext cx="5688897" cy="4080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Asociace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Relace mezi třídami</a:t>
            </a:r>
          </a:p>
          <a:p>
            <a:r>
              <a:rPr lang="cs-CZ" dirty="0" smtClean="0"/>
              <a:t>To, co je kardinalita u relací</a:t>
            </a:r>
          </a:p>
          <a:p>
            <a:r>
              <a:rPr lang="cs-CZ" dirty="0" smtClean="0"/>
              <a:t>Implementuje se jako „reference“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9907350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Agregace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Objekty jsou skládány za účelem vytvoření komplexnějšího objektu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Příklad:</a:t>
            </a:r>
          </a:p>
          <a:p>
            <a:pPr marL="0" indent="0">
              <a:buNone/>
            </a:pPr>
            <a:r>
              <a:rPr lang="cs-CZ" sz="2800" i="1" dirty="0" smtClean="0"/>
              <a:t>Objekty</a:t>
            </a:r>
            <a:r>
              <a:rPr lang="cs-CZ" sz="2800" dirty="0" smtClean="0"/>
              <a:t>: CPU, </a:t>
            </a:r>
            <a:r>
              <a:rPr lang="cs-CZ" sz="2800" dirty="0" err="1" smtClean="0"/>
              <a:t>board</a:t>
            </a:r>
            <a:r>
              <a:rPr lang="cs-CZ" sz="2800" dirty="0" smtClean="0"/>
              <a:t>, monitor, </a:t>
            </a:r>
            <a:r>
              <a:rPr lang="cs-CZ" sz="2800" dirty="0" err="1" smtClean="0"/>
              <a:t>keyboard</a:t>
            </a:r>
            <a:r>
              <a:rPr lang="cs-CZ" sz="2800" dirty="0" smtClean="0"/>
              <a:t>, </a:t>
            </a:r>
            <a:r>
              <a:rPr lang="cs-CZ" sz="2800" dirty="0" err="1" smtClean="0"/>
              <a:t>mouse</a:t>
            </a:r>
            <a:endParaRPr lang="cs-CZ" sz="2800" dirty="0" smtClean="0"/>
          </a:p>
          <a:p>
            <a:pPr marL="0" indent="0">
              <a:buNone/>
            </a:pPr>
            <a:r>
              <a:rPr lang="cs-CZ" sz="2800" i="1" dirty="0" smtClean="0"/>
              <a:t>Agregovaný objekt</a:t>
            </a:r>
            <a:r>
              <a:rPr lang="cs-CZ" sz="2800" dirty="0" smtClean="0"/>
              <a:t>: </a:t>
            </a:r>
            <a:r>
              <a:rPr lang="cs-CZ" sz="2800" dirty="0" err="1" smtClean="0"/>
              <a:t>computer</a:t>
            </a: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4904651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Composition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Striktnější forma agregace</a:t>
            </a:r>
          </a:p>
          <a:p>
            <a:r>
              <a:rPr lang="cs-CZ" dirty="0" smtClean="0"/>
              <a:t>Jednotlivé části nemnohou existovat samostatně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Příklad:</a:t>
            </a:r>
          </a:p>
          <a:p>
            <a:pPr marL="0" indent="0">
              <a:buNone/>
            </a:pPr>
            <a:r>
              <a:rPr lang="cs-CZ" sz="2400" dirty="0" smtClean="0"/>
              <a:t>Dokument – odstavec – řádek.</a:t>
            </a:r>
          </a:p>
          <a:p>
            <a:pPr marL="0" indent="0">
              <a:buNone/>
            </a:pPr>
            <a:r>
              <a:rPr lang="cs-CZ" sz="2400" i="1" dirty="0" smtClean="0"/>
              <a:t>Vyjmutím odstavce přestávají existovat řádky.</a:t>
            </a:r>
            <a:endParaRPr lang="cs-CZ" sz="2400" i="1" dirty="0"/>
          </a:p>
        </p:txBody>
      </p:sp>
    </p:spTree>
    <p:extLst>
      <p:ext uri="{BB962C8B-B14F-4D97-AF65-F5344CB8AC3E}">
        <p14:creationId xmlns:p14="http://schemas.microsoft.com/office/powerpoint/2010/main" xmlns="" val="2338043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Generalizace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Opak k „specializaci“ (není to asociace)</a:t>
            </a:r>
          </a:p>
          <a:p>
            <a:r>
              <a:rPr lang="cs-CZ" dirty="0" smtClean="0"/>
              <a:t>Vlastnosti různých objektů, které lze sdílet pro stejný účel</a:t>
            </a:r>
          </a:p>
          <a:p>
            <a:r>
              <a:rPr lang="cs-CZ" dirty="0" smtClean="0"/>
              <a:t>Umožňuje dědění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6201217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Objektově orientovaná aplikace spočívá v definici objektů a interakce mezi nimi (objekty komunikují vysíláním zpráv)</a:t>
            </a:r>
          </a:p>
          <a:p>
            <a:endParaRPr lang="cs-CZ" dirty="0" smtClean="0"/>
          </a:p>
          <a:p>
            <a:r>
              <a:rPr lang="cs-CZ" sz="2400" dirty="0"/>
              <a:t>http://programujte.</a:t>
            </a:r>
            <a:r>
              <a:rPr lang="cs-CZ" sz="2400" dirty="0" err="1"/>
              <a:t>com</a:t>
            </a:r>
            <a:r>
              <a:rPr lang="cs-CZ" sz="2400" dirty="0"/>
              <a:t>/</a:t>
            </a:r>
            <a:r>
              <a:rPr lang="cs-CZ" sz="2400" dirty="0" err="1"/>
              <a:t>clanek</a:t>
            </a:r>
            <a:r>
              <a:rPr lang="cs-CZ" sz="2400" dirty="0"/>
              <a:t>/2009113001-</a:t>
            </a:r>
            <a:r>
              <a:rPr lang="cs-CZ" sz="2400" dirty="0" err="1"/>
              <a:t>oop</a:t>
            </a:r>
            <a:r>
              <a:rPr lang="cs-CZ" sz="2400" dirty="0"/>
              <a:t>-v-</a:t>
            </a:r>
            <a:r>
              <a:rPr lang="cs-CZ" sz="2400" dirty="0" err="1"/>
              <a:t>php</a:t>
            </a:r>
            <a:r>
              <a:rPr lang="cs-CZ" sz="2400" dirty="0"/>
              <a:t>/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Objektové metodiky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OMT – </a:t>
            </a:r>
            <a:r>
              <a:rPr lang="cs-CZ" dirty="0" err="1" smtClean="0"/>
              <a:t>Object</a:t>
            </a:r>
            <a:r>
              <a:rPr lang="cs-CZ" dirty="0" smtClean="0"/>
              <a:t> Modelling </a:t>
            </a:r>
            <a:r>
              <a:rPr lang="cs-CZ" dirty="0" err="1" smtClean="0"/>
              <a:t>Technique</a:t>
            </a:r>
            <a:r>
              <a:rPr lang="cs-CZ" dirty="0" smtClean="0"/>
              <a:t> – hybridní, obsahuje  objektové i klasické nástroje</a:t>
            </a:r>
          </a:p>
          <a:p>
            <a:r>
              <a:rPr lang="cs-CZ" dirty="0" err="1" smtClean="0"/>
              <a:t>Coad-Yourdon</a:t>
            </a:r>
            <a:r>
              <a:rPr lang="cs-CZ" dirty="0" smtClean="0"/>
              <a:t> </a:t>
            </a:r>
            <a:r>
              <a:rPr lang="cs-CZ" dirty="0" err="1" smtClean="0"/>
              <a:t>Method</a:t>
            </a:r>
            <a:r>
              <a:rPr lang="cs-CZ" dirty="0" smtClean="0"/>
              <a:t> - 1989</a:t>
            </a:r>
          </a:p>
          <a:p>
            <a:r>
              <a:rPr lang="cs-CZ" dirty="0" smtClean="0"/>
              <a:t>OOSD – </a:t>
            </a:r>
            <a:r>
              <a:rPr lang="cs-CZ" dirty="0" err="1" smtClean="0"/>
              <a:t>Object-Oriented</a:t>
            </a:r>
            <a:r>
              <a:rPr lang="cs-CZ" dirty="0" smtClean="0"/>
              <a:t> Software </a:t>
            </a:r>
            <a:r>
              <a:rPr lang="cs-CZ" dirty="0" err="1" smtClean="0"/>
              <a:t>Development</a:t>
            </a:r>
            <a:r>
              <a:rPr lang="cs-CZ" dirty="0" smtClean="0"/>
              <a:t> (</a:t>
            </a:r>
            <a:r>
              <a:rPr lang="cs-CZ" dirty="0" err="1" smtClean="0"/>
              <a:t>Booch</a:t>
            </a:r>
            <a:r>
              <a:rPr lang="cs-CZ" dirty="0" smtClean="0"/>
              <a:t>, 1991, C++, </a:t>
            </a:r>
            <a:r>
              <a:rPr lang="cs-CZ" dirty="0" err="1" smtClean="0"/>
              <a:t>SmallTalk</a:t>
            </a:r>
            <a:r>
              <a:rPr lang="cs-CZ" dirty="0" smtClean="0"/>
              <a:t>)</a:t>
            </a:r>
          </a:p>
          <a:p>
            <a:r>
              <a:rPr lang="cs-CZ" dirty="0" smtClean="0"/>
              <a:t>OOSE – </a:t>
            </a:r>
            <a:r>
              <a:rPr lang="cs-CZ" dirty="0" err="1" smtClean="0"/>
              <a:t>Object</a:t>
            </a:r>
            <a:r>
              <a:rPr lang="cs-CZ" dirty="0" smtClean="0"/>
              <a:t> </a:t>
            </a:r>
            <a:r>
              <a:rPr lang="cs-CZ" dirty="0" err="1" smtClean="0"/>
              <a:t>Oriented</a:t>
            </a:r>
            <a:r>
              <a:rPr lang="cs-CZ" dirty="0" smtClean="0"/>
              <a:t> Software </a:t>
            </a:r>
            <a:r>
              <a:rPr lang="cs-CZ" dirty="0" err="1" smtClean="0"/>
              <a:t>Enginneering</a:t>
            </a:r>
            <a:endParaRPr lang="cs-CZ" dirty="0" smtClean="0"/>
          </a:p>
          <a:p>
            <a:r>
              <a:rPr lang="cs-CZ" dirty="0" smtClean="0"/>
              <a:t>UML</a:t>
            </a:r>
          </a:p>
          <a:p>
            <a:r>
              <a:rPr lang="cs-CZ" dirty="0" smtClean="0"/>
              <a:t>Martin-</a:t>
            </a:r>
            <a:r>
              <a:rPr lang="cs-CZ" dirty="0" err="1" smtClean="0"/>
              <a:t>Odell</a:t>
            </a:r>
            <a:r>
              <a:rPr lang="cs-CZ" dirty="0" smtClean="0"/>
              <a:t> </a:t>
            </a:r>
            <a:r>
              <a:rPr lang="cs-CZ" dirty="0" err="1" smtClean="0"/>
              <a:t>Method</a:t>
            </a:r>
            <a:endParaRPr lang="cs-CZ" dirty="0" smtClean="0"/>
          </a:p>
          <a:p>
            <a:r>
              <a:rPr lang="cs-CZ" dirty="0" err="1" smtClean="0"/>
              <a:t>Object</a:t>
            </a:r>
            <a:r>
              <a:rPr lang="cs-CZ" dirty="0" smtClean="0"/>
              <a:t>-</a:t>
            </a:r>
            <a:r>
              <a:rPr lang="cs-CZ" dirty="0" err="1" smtClean="0"/>
              <a:t>Oriented</a:t>
            </a:r>
            <a:r>
              <a:rPr lang="cs-CZ" dirty="0" smtClean="0"/>
              <a:t> </a:t>
            </a:r>
            <a:r>
              <a:rPr lang="cs-CZ" dirty="0" err="1" smtClean="0"/>
              <a:t>Structured</a:t>
            </a:r>
            <a:r>
              <a:rPr lang="cs-CZ" dirty="0" smtClean="0"/>
              <a:t> Design </a:t>
            </a:r>
            <a:r>
              <a:rPr lang="cs-CZ" dirty="0" err="1" smtClean="0"/>
              <a:t>notation</a:t>
            </a:r>
            <a:endParaRPr lang="cs-CZ" dirty="0" smtClean="0"/>
          </a:p>
          <a:p>
            <a:r>
              <a:rPr lang="cs-CZ" dirty="0" smtClean="0"/>
              <a:t>OOER (</a:t>
            </a:r>
            <a:r>
              <a:rPr lang="cs-CZ" dirty="0" err="1" smtClean="0"/>
              <a:t>Goorman-Choobineh</a:t>
            </a:r>
            <a:r>
              <a:rPr lang="cs-CZ" dirty="0" smtClean="0"/>
              <a:t>), 1991, ER </a:t>
            </a:r>
            <a:r>
              <a:rPr lang="cs-CZ" smtClean="0"/>
              <a:t>diagramy+OO</a:t>
            </a:r>
            <a:endParaRPr lang="cs-CZ" dirty="0" smtClean="0"/>
          </a:p>
          <a:p>
            <a:r>
              <a:rPr lang="cs-CZ" dirty="0" smtClean="0"/>
              <a:t>Metodika BORM (Business </a:t>
            </a:r>
            <a:r>
              <a:rPr lang="cs-CZ" dirty="0" err="1" smtClean="0"/>
              <a:t>Object</a:t>
            </a:r>
            <a:r>
              <a:rPr lang="cs-CZ" dirty="0" smtClean="0"/>
              <a:t> </a:t>
            </a:r>
            <a:r>
              <a:rPr lang="cs-CZ" dirty="0" err="1" smtClean="0"/>
              <a:t>Realtion</a:t>
            </a:r>
            <a:r>
              <a:rPr lang="cs-CZ" dirty="0" smtClean="0"/>
              <a:t> Modelling)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Doporučená 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VYSTAVĚL, Radek. </a:t>
            </a:r>
            <a:r>
              <a:rPr lang="cs-CZ" i="1" dirty="0" smtClean="0"/>
              <a:t>Moderní programování: učebnice pro pokročilé</a:t>
            </a:r>
            <a:r>
              <a:rPr lang="cs-CZ" dirty="0" smtClean="0"/>
              <a:t>. </a:t>
            </a:r>
            <a:r>
              <a:rPr lang="cs-CZ" dirty="0" err="1" smtClean="0"/>
              <a:t>Ondřejov</a:t>
            </a:r>
            <a:r>
              <a:rPr lang="cs-CZ" dirty="0" smtClean="0"/>
              <a:t>: </a:t>
            </a:r>
            <a:r>
              <a:rPr lang="cs-CZ" dirty="0" err="1" smtClean="0"/>
              <a:t>moderníProgramování</a:t>
            </a:r>
            <a:r>
              <a:rPr lang="cs-CZ" dirty="0" smtClean="0"/>
              <a:t>, 2011, 149 s. ISBN 978-80-903951-7-6.</a:t>
            </a:r>
            <a:endParaRPr lang="cs-CZ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Objektové metodiky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Booch</a:t>
            </a:r>
            <a:endParaRPr lang="cs-CZ" dirty="0" smtClean="0"/>
          </a:p>
          <a:p>
            <a:r>
              <a:rPr lang="cs-CZ" dirty="0" err="1" smtClean="0"/>
              <a:t>Object</a:t>
            </a:r>
            <a:r>
              <a:rPr lang="cs-CZ" dirty="0" smtClean="0"/>
              <a:t> Modelling </a:t>
            </a:r>
            <a:r>
              <a:rPr lang="cs-CZ" dirty="0" err="1" smtClean="0"/>
              <a:t>Technique</a:t>
            </a:r>
            <a:endParaRPr lang="cs-CZ" dirty="0" smtClean="0"/>
          </a:p>
          <a:p>
            <a:r>
              <a:rPr lang="cs-CZ" dirty="0" smtClean="0"/>
              <a:t>OOSE</a:t>
            </a:r>
          </a:p>
          <a:p>
            <a:r>
              <a:rPr lang="en-US" dirty="0" smtClean="0"/>
              <a:t>Object-oriented Process, Environment and Notation </a:t>
            </a:r>
            <a:endParaRPr lang="cs-CZ" dirty="0" smtClean="0"/>
          </a:p>
          <a:p>
            <a:r>
              <a:rPr lang="cs-CZ" dirty="0" err="1" smtClean="0"/>
              <a:t>Shlaer</a:t>
            </a:r>
            <a:r>
              <a:rPr lang="cs-CZ" dirty="0" smtClean="0"/>
              <a:t>-</a:t>
            </a:r>
            <a:r>
              <a:rPr lang="cs-CZ" dirty="0" err="1" smtClean="0"/>
              <a:t>Mellor</a:t>
            </a:r>
            <a:endParaRPr lang="cs-CZ" dirty="0" smtClean="0"/>
          </a:p>
          <a:p>
            <a:r>
              <a:rPr lang="cs-CZ" dirty="0" err="1" smtClean="0"/>
              <a:t>Class</a:t>
            </a:r>
            <a:r>
              <a:rPr lang="cs-CZ" dirty="0" smtClean="0"/>
              <a:t>-</a:t>
            </a:r>
            <a:r>
              <a:rPr lang="cs-CZ" dirty="0" err="1" smtClean="0"/>
              <a:t>Responsibility</a:t>
            </a:r>
            <a:r>
              <a:rPr lang="cs-CZ" dirty="0" smtClean="0"/>
              <a:t>-</a:t>
            </a:r>
            <a:r>
              <a:rPr lang="cs-CZ" dirty="0" err="1" smtClean="0"/>
              <a:t>Collaborators</a:t>
            </a:r>
            <a:r>
              <a:rPr lang="cs-CZ" dirty="0" smtClean="0"/>
              <a:t>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Metodika </a:t>
            </a:r>
            <a:r>
              <a:rPr lang="cs-CZ" dirty="0" err="1" smtClean="0"/>
              <a:t>Booch</a:t>
            </a:r>
            <a:r>
              <a:rPr lang="cs-CZ" dirty="0" smtClean="0"/>
              <a:t> - příklad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http://upload.wikimedia.org/wikipedia/commons/c/c2/Booch-diagra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268760"/>
            <a:ext cx="7317636" cy="47198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Objektově orientovaný design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Konceptuální model (-&gt; </a:t>
            </a:r>
            <a:r>
              <a:rPr lang="cs-CZ" dirty="0" err="1" smtClean="0"/>
              <a:t>class</a:t>
            </a:r>
            <a:r>
              <a:rPr lang="cs-CZ" dirty="0" smtClean="0"/>
              <a:t> diagram)</a:t>
            </a:r>
          </a:p>
          <a:p>
            <a:r>
              <a:rPr lang="cs-CZ" dirty="0" smtClean="0"/>
              <a:t>Use case</a:t>
            </a:r>
          </a:p>
          <a:p>
            <a:r>
              <a:rPr lang="cs-CZ" dirty="0" smtClean="0"/>
              <a:t>Sekvenční diagram, </a:t>
            </a:r>
            <a:r>
              <a:rPr lang="cs-CZ" dirty="0" err="1" smtClean="0"/>
              <a:t>activity</a:t>
            </a:r>
            <a:r>
              <a:rPr lang="cs-CZ" dirty="0" smtClean="0"/>
              <a:t> diagram</a:t>
            </a:r>
          </a:p>
          <a:p>
            <a:r>
              <a:rPr lang="cs-CZ" dirty="0" smtClean="0"/>
              <a:t>User interface</a:t>
            </a:r>
          </a:p>
          <a:p>
            <a:r>
              <a:rPr lang="cs-CZ" dirty="0" smtClean="0"/>
              <a:t>Objektový datový model nebo Relační datový model (</a:t>
            </a:r>
            <a:r>
              <a:rPr lang="cs-CZ" dirty="0" err="1" smtClean="0"/>
              <a:t>object</a:t>
            </a:r>
            <a:r>
              <a:rPr lang="cs-CZ" dirty="0" smtClean="0"/>
              <a:t>-</a:t>
            </a:r>
            <a:r>
              <a:rPr lang="cs-CZ" dirty="0" err="1" smtClean="0"/>
              <a:t>relational</a:t>
            </a:r>
            <a:r>
              <a:rPr lang="cs-CZ" dirty="0" smtClean="0"/>
              <a:t> </a:t>
            </a:r>
            <a:r>
              <a:rPr lang="cs-CZ" dirty="0" err="1" smtClean="0"/>
              <a:t>mapping</a:t>
            </a:r>
            <a:r>
              <a:rPr lang="cs-CZ" dirty="0" smtClean="0"/>
              <a:t>)</a:t>
            </a:r>
          </a:p>
          <a:p>
            <a:r>
              <a:rPr lang="cs-CZ" dirty="0" smtClean="0"/>
              <a:t>Design </a:t>
            </a:r>
            <a:r>
              <a:rPr lang="cs-CZ" dirty="0" err="1" smtClean="0"/>
              <a:t>patterns</a:t>
            </a:r>
            <a:r>
              <a:rPr lang="cs-CZ" dirty="0" smtClean="0"/>
              <a:t> – návrhové vzory</a:t>
            </a:r>
          </a:p>
          <a:p>
            <a:r>
              <a:rPr lang="cs-CZ" dirty="0" err="1" smtClean="0"/>
              <a:t>Application</a:t>
            </a:r>
            <a:r>
              <a:rPr lang="cs-CZ" dirty="0" smtClean="0"/>
              <a:t> </a:t>
            </a:r>
            <a:r>
              <a:rPr lang="cs-CZ" dirty="0" err="1" smtClean="0"/>
              <a:t>framework</a:t>
            </a:r>
            <a:endParaRPr lang="cs-CZ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Konceptuální model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Use </a:t>
            </a:r>
            <a:r>
              <a:rPr lang="cs-CZ" dirty="0" err="1" smtClean="0"/>
              <a:t>cases</a:t>
            </a:r>
            <a:endParaRPr lang="cs-CZ" dirty="0" smtClean="0"/>
          </a:p>
          <a:p>
            <a:r>
              <a:rPr lang="cs-CZ" dirty="0" err="1" smtClean="0"/>
              <a:t>Class</a:t>
            </a:r>
            <a:r>
              <a:rPr lang="cs-CZ" dirty="0" smtClean="0"/>
              <a:t> </a:t>
            </a:r>
            <a:r>
              <a:rPr lang="cs-CZ" dirty="0" err="1" smtClean="0"/>
              <a:t>diagrams</a:t>
            </a:r>
            <a:endParaRPr lang="cs-CZ" dirty="0" smtClean="0"/>
          </a:p>
          <a:p>
            <a:r>
              <a:rPr lang="cs-CZ" dirty="0" err="1" smtClean="0"/>
              <a:t>Interaction</a:t>
            </a:r>
            <a:r>
              <a:rPr lang="cs-CZ" dirty="0" smtClean="0"/>
              <a:t> </a:t>
            </a:r>
            <a:r>
              <a:rPr lang="cs-CZ" dirty="0" err="1" smtClean="0"/>
              <a:t>Diagrams</a:t>
            </a:r>
            <a:endParaRPr lang="cs-CZ" dirty="0" smtClean="0"/>
          </a:p>
          <a:p>
            <a:r>
              <a:rPr lang="cs-CZ" dirty="0" smtClean="0"/>
              <a:t>User interface (</a:t>
            </a:r>
            <a:r>
              <a:rPr lang="cs-CZ" dirty="0" err="1" smtClean="0"/>
              <a:t>mock</a:t>
            </a:r>
            <a:r>
              <a:rPr lang="cs-CZ" dirty="0" smtClean="0"/>
              <a:t>-</a:t>
            </a:r>
            <a:r>
              <a:rPr lang="cs-CZ" dirty="0" err="1" smtClean="0"/>
              <a:t>up</a:t>
            </a:r>
            <a:r>
              <a:rPr lang="cs-CZ" dirty="0" smtClean="0"/>
              <a:t>)</a:t>
            </a:r>
            <a:endParaRPr lang="cs-CZ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UML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math</a:t>
            </a:r>
            <a:r>
              <a:rPr lang="cs-CZ" dirty="0" smtClean="0">
                <a:hlinkClick r:id="rId2"/>
              </a:rPr>
              <a:t>-</a:t>
            </a:r>
            <a:r>
              <a:rPr lang="cs-CZ" dirty="0" err="1" smtClean="0">
                <a:hlinkClick r:id="rId2"/>
              </a:rPr>
              <a:t>cs.gordon.edu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courses</a:t>
            </a:r>
            <a:r>
              <a:rPr lang="cs-CZ" dirty="0" smtClean="0">
                <a:hlinkClick r:id="rId2"/>
              </a:rPr>
              <a:t>/cs211/</a:t>
            </a:r>
            <a:r>
              <a:rPr lang="cs-CZ" dirty="0" err="1" smtClean="0">
                <a:hlinkClick r:id="rId2"/>
              </a:rPr>
              <a:t>ATMExample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>
                <a:hlinkClick r:id="rId3"/>
              </a:rPr>
              <a:t>http://uml.czweb.org/index.html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1997</a:t>
            </a:r>
          </a:p>
          <a:p>
            <a:r>
              <a:rPr lang="cs-CZ" dirty="0" smtClean="0"/>
              <a:t>Jazyk pro modelování </a:t>
            </a:r>
            <a:r>
              <a:rPr lang="cs-CZ" smtClean="0"/>
              <a:t>a návrh</a:t>
            </a:r>
            <a:endParaRPr lang="cs-CZ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UML a model systému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Model</a:t>
            </a:r>
            <a:r>
              <a:rPr lang="cs-CZ" dirty="0" smtClean="0"/>
              <a:t> – abstrakce reálného světa</a:t>
            </a:r>
          </a:p>
          <a:p>
            <a:r>
              <a:rPr lang="cs-CZ" dirty="0" smtClean="0"/>
              <a:t>Smyslem modelu je zjednodušení s cílem popsat něco, co je v reálu velmi komplexní</a:t>
            </a:r>
          </a:p>
          <a:p>
            <a:r>
              <a:rPr lang="cs-CZ" dirty="0" smtClean="0"/>
              <a:t>UML je </a:t>
            </a:r>
            <a:r>
              <a:rPr lang="cs-CZ" b="1" dirty="0" smtClean="0"/>
              <a:t>jazyk pro popis modelu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xmlns="" val="14542184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UML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Grafické vyjádření návrhu - diagramy</a:t>
            </a:r>
          </a:p>
          <a:p>
            <a:r>
              <a:rPr lang="cs-CZ" dirty="0" smtClean="0"/>
              <a:t>Srozumitelnost</a:t>
            </a:r>
          </a:p>
          <a:p>
            <a:r>
              <a:rPr lang="cs-CZ" dirty="0" smtClean="0"/>
              <a:t>Snadnost záznamu změn</a:t>
            </a:r>
          </a:p>
          <a:p>
            <a:r>
              <a:rPr lang="cs-CZ" dirty="0" smtClean="0"/>
              <a:t>Návrh alternativ řešení</a:t>
            </a:r>
          </a:p>
          <a:p>
            <a:r>
              <a:rPr lang="cs-CZ" dirty="0" smtClean="0"/>
              <a:t>Cílem je najít společný jazyk pro řešitele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4070804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Použití UML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Návrh konceptu (</a:t>
            </a:r>
            <a:r>
              <a:rPr lang="cs-CZ" dirty="0" err="1" smtClean="0"/>
              <a:t>sketch</a:t>
            </a:r>
            <a:r>
              <a:rPr lang="cs-CZ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Detailní návrh (</a:t>
            </a:r>
            <a:r>
              <a:rPr lang="cs-CZ" dirty="0" err="1" smtClean="0"/>
              <a:t>blueprint</a:t>
            </a:r>
            <a:r>
              <a:rPr lang="cs-CZ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Jako programovací jazyk – Model </a:t>
            </a:r>
            <a:r>
              <a:rPr lang="cs-CZ" dirty="0" err="1"/>
              <a:t>D</a:t>
            </a:r>
            <a:r>
              <a:rPr lang="cs-CZ" dirty="0" err="1" smtClean="0"/>
              <a:t>riven</a:t>
            </a:r>
            <a:r>
              <a:rPr lang="cs-CZ" dirty="0" smtClean="0"/>
              <a:t> </a:t>
            </a:r>
            <a:r>
              <a:rPr lang="cs-CZ" dirty="0" err="1" smtClean="0"/>
              <a:t>Architecture</a:t>
            </a:r>
            <a:r>
              <a:rPr lang="cs-CZ" dirty="0" smtClean="0"/>
              <a:t> (MDA) – architektura řízená modelem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3116173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UML - </a:t>
            </a:r>
            <a:r>
              <a:rPr lang="cs-CZ" dirty="0" err="1" smtClean="0"/>
              <a:t>nodes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8146268" cy="533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UML - </a:t>
            </a:r>
            <a:r>
              <a:rPr lang="cs-CZ" dirty="0" err="1" smtClean="0"/>
              <a:t>lines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268760"/>
            <a:ext cx="6192688" cy="5402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používat metodiky?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Metodika uživatele vede k respektování obecných zkušeností</a:t>
            </a:r>
          </a:p>
          <a:p>
            <a:r>
              <a:rPr lang="cs-CZ" dirty="0" smtClean="0"/>
              <a:t>Klade důraz na všechny etapy vývoje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4332851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Diagramy UML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Tři skupiny diagramů: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Strukturní diagramy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Diagramy chování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Diagramy interakce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53556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Diagramy v UM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514"/>
            <a:ext cx="9144000" cy="51856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vztahů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Asociace</a:t>
            </a:r>
          </a:p>
          <a:p>
            <a:r>
              <a:rPr lang="cs-CZ" dirty="0" smtClean="0"/>
              <a:t>Agregace (vztah typu celek – část)</a:t>
            </a:r>
          </a:p>
          <a:p>
            <a:r>
              <a:rPr lang="cs-CZ" dirty="0" smtClean="0"/>
              <a:t>Kompozice (silnější vztah než u </a:t>
            </a:r>
            <a:r>
              <a:rPr lang="cs-CZ" dirty="0" err="1" smtClean="0"/>
              <a:t>agregrace</a:t>
            </a:r>
            <a:r>
              <a:rPr lang="cs-CZ" dirty="0" smtClean="0"/>
              <a:t>)</a:t>
            </a:r>
          </a:p>
          <a:p>
            <a:r>
              <a:rPr lang="cs-CZ" dirty="0" smtClean="0"/>
              <a:t>Generalizace (dědičnost)</a:t>
            </a:r>
            <a:endParaRPr lang="cs-CZ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Kdy se diagramy používají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988" y="1838325"/>
            <a:ext cx="858202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Diagramy chování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Diagram užití (Use Case diagram</a:t>
            </a:r>
            <a:r>
              <a:rPr lang="cs-CZ" dirty="0" smtClean="0"/>
              <a:t>)</a:t>
            </a:r>
          </a:p>
          <a:p>
            <a:pPr lvl="0"/>
            <a:r>
              <a:rPr lang="cs-CZ" dirty="0" smtClean="0"/>
              <a:t>Stavový </a:t>
            </a:r>
            <a:r>
              <a:rPr lang="cs-CZ" dirty="0"/>
              <a:t>diagram </a:t>
            </a:r>
            <a:r>
              <a:rPr lang="cs-CZ" dirty="0" smtClean="0"/>
              <a:t>(</a:t>
            </a:r>
            <a:r>
              <a:rPr lang="cs-CZ" dirty="0" err="1"/>
              <a:t>S</a:t>
            </a:r>
            <a:r>
              <a:rPr lang="cs-CZ" dirty="0" err="1" smtClean="0"/>
              <a:t>tate</a:t>
            </a:r>
            <a:r>
              <a:rPr lang="cs-CZ" dirty="0" smtClean="0"/>
              <a:t> </a:t>
            </a:r>
            <a:r>
              <a:rPr lang="cs-CZ" dirty="0" err="1"/>
              <a:t>machine</a:t>
            </a:r>
            <a:r>
              <a:rPr lang="cs-CZ" dirty="0"/>
              <a:t> diagram</a:t>
            </a:r>
            <a:r>
              <a:rPr lang="cs-CZ" dirty="0" smtClean="0"/>
              <a:t>)</a:t>
            </a:r>
          </a:p>
          <a:p>
            <a:r>
              <a:rPr lang="cs-CZ" dirty="0"/>
              <a:t>Diagram aktivit (</a:t>
            </a:r>
            <a:r>
              <a:rPr lang="cs-CZ" dirty="0" err="1"/>
              <a:t>Activity</a:t>
            </a:r>
            <a:r>
              <a:rPr lang="cs-CZ" dirty="0"/>
              <a:t> diagram)</a:t>
            </a:r>
          </a:p>
          <a:p>
            <a:pPr marL="0" lvl="0" indent="0">
              <a:buNone/>
            </a:pP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indent="0" algn="ctr">
              <a:buNone/>
            </a:pPr>
            <a:r>
              <a:rPr lang="cs-CZ" b="1" dirty="0" smtClean="0">
                <a:solidFill>
                  <a:srgbClr val="C00000"/>
                </a:solidFill>
              </a:rPr>
              <a:t>Modelují chování systému.</a:t>
            </a:r>
            <a:endParaRPr lang="cs-CZ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11210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Use Case Diagram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Užití systému, jeho funkce</a:t>
            </a:r>
          </a:p>
          <a:p>
            <a:r>
              <a:rPr lang="cs-CZ" dirty="0" smtClean="0"/>
              <a:t>Definice </a:t>
            </a:r>
            <a:r>
              <a:rPr lang="cs-CZ" b="1" dirty="0" smtClean="0">
                <a:solidFill>
                  <a:srgbClr val="C00000"/>
                </a:solidFill>
              </a:rPr>
              <a:t>požadavků na funkcionalitu!</a:t>
            </a:r>
          </a:p>
          <a:p>
            <a:r>
              <a:rPr lang="cs-CZ" dirty="0" smtClean="0"/>
              <a:t>Vysvětlení činnosti </a:t>
            </a:r>
            <a:r>
              <a:rPr lang="cs-CZ" b="1" dirty="0" err="1" smtClean="0">
                <a:solidFill>
                  <a:srgbClr val="FF0000"/>
                </a:solidFill>
              </a:rPr>
              <a:t>aktorů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(účastníků systému – osoba, jiný IS, HW komponenta…)</a:t>
            </a:r>
          </a:p>
          <a:p>
            <a:r>
              <a:rPr lang="cs-CZ" dirty="0" smtClean="0"/>
              <a:t>Vymezení hranic systému</a:t>
            </a:r>
          </a:p>
          <a:p>
            <a:r>
              <a:rPr lang="cs-CZ" dirty="0" smtClean="0"/>
              <a:t>„Startovací“</a:t>
            </a:r>
          </a:p>
          <a:p>
            <a:r>
              <a:rPr lang="cs-CZ" dirty="0" smtClean="0"/>
              <a:t>Dynamický pohled na vyvíjený systém z pohledu zákazníka (uživatele)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7154753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Use Case </a:t>
            </a:r>
            <a:r>
              <a:rPr lang="cs-CZ" dirty="0" err="1" smtClean="0"/>
              <a:t>Description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Triggers</a:t>
            </a:r>
            <a:r>
              <a:rPr lang="cs-CZ" dirty="0" smtClean="0"/>
              <a:t> – události, které spustí U.C.</a:t>
            </a:r>
          </a:p>
          <a:p>
            <a:r>
              <a:rPr lang="cs-CZ" dirty="0" err="1" smtClean="0"/>
              <a:t>Actors</a:t>
            </a:r>
            <a:r>
              <a:rPr lang="cs-CZ" dirty="0" smtClean="0"/>
              <a:t> - aktéři</a:t>
            </a:r>
          </a:p>
          <a:p>
            <a:r>
              <a:rPr lang="cs-CZ" dirty="0" err="1" smtClean="0"/>
              <a:t>Preconditions</a:t>
            </a:r>
            <a:r>
              <a:rPr lang="cs-CZ" dirty="0" smtClean="0"/>
              <a:t> – vstupní předpoklady</a:t>
            </a:r>
          </a:p>
          <a:p>
            <a:r>
              <a:rPr lang="cs-CZ" dirty="0" err="1" smtClean="0"/>
              <a:t>Goals</a:t>
            </a:r>
            <a:r>
              <a:rPr lang="cs-CZ" dirty="0" smtClean="0"/>
              <a:t> – post-</a:t>
            </a:r>
            <a:r>
              <a:rPr lang="cs-CZ" dirty="0" err="1" smtClean="0"/>
              <a:t>conditions</a:t>
            </a:r>
            <a:r>
              <a:rPr lang="cs-CZ" dirty="0" smtClean="0"/>
              <a:t>:</a:t>
            </a:r>
          </a:p>
          <a:p>
            <a:pPr lvl="1"/>
            <a:r>
              <a:rPr lang="cs-CZ" dirty="0" err="1" smtClean="0"/>
              <a:t>Succesfull</a:t>
            </a:r>
            <a:r>
              <a:rPr lang="cs-CZ" dirty="0" smtClean="0"/>
              <a:t> </a:t>
            </a:r>
            <a:r>
              <a:rPr lang="cs-CZ" dirty="0" err="1" smtClean="0"/>
              <a:t>concluison</a:t>
            </a:r>
            <a:endParaRPr lang="cs-CZ" dirty="0" smtClean="0"/>
          </a:p>
          <a:p>
            <a:pPr lvl="1"/>
            <a:r>
              <a:rPr lang="cs-CZ" dirty="0" err="1" smtClean="0"/>
              <a:t>Failed</a:t>
            </a:r>
            <a:r>
              <a:rPr lang="cs-CZ" dirty="0" smtClean="0"/>
              <a:t> </a:t>
            </a:r>
            <a:r>
              <a:rPr lang="cs-CZ" dirty="0" err="1" smtClean="0"/>
              <a:t>conclusion</a:t>
            </a:r>
            <a:endParaRPr lang="cs-CZ" dirty="0" smtClean="0"/>
          </a:p>
          <a:p>
            <a:r>
              <a:rPr lang="cs-CZ" dirty="0" err="1" smtClean="0"/>
              <a:t>Steps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executions</a:t>
            </a:r>
            <a:r>
              <a:rPr lang="cs-CZ" dirty="0" smtClean="0"/>
              <a:t> = business </a:t>
            </a:r>
            <a:r>
              <a:rPr lang="cs-CZ" dirty="0" err="1" smtClean="0"/>
              <a:t>rules</a:t>
            </a:r>
            <a:endParaRPr lang="cs-CZ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Use Case - příklad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45833"/>
            <a:ext cx="6858573" cy="5407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4784574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Use Case - příklad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8" descr="use_case_sysadmin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229994"/>
            <a:ext cx="7560840" cy="5367358"/>
          </a:xfrm>
          <a:prstGeom prst="rect">
            <a:avLst/>
          </a:prstGeom>
        </p:spPr>
      </p:pic>
      <p:cxnSp>
        <p:nvCxnSpPr>
          <p:cNvPr id="6" name="Přímá spojovací šipka 5"/>
          <p:cNvCxnSpPr/>
          <p:nvPr/>
        </p:nvCxnSpPr>
        <p:spPr>
          <a:xfrm flipH="1">
            <a:off x="5292080" y="1484784"/>
            <a:ext cx="936104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3059005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Use Case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&lt;&lt;</a:t>
            </a:r>
            <a:r>
              <a:rPr lang="cs-CZ" dirty="0" err="1" smtClean="0"/>
              <a:t>include</a:t>
            </a:r>
            <a:r>
              <a:rPr lang="cs-CZ" dirty="0" smtClean="0"/>
              <a:t>&gt;&gt;   - lze sdílet</a:t>
            </a:r>
          </a:p>
          <a:p>
            <a:pPr>
              <a:buNone/>
            </a:pPr>
            <a:r>
              <a:rPr lang="cs-CZ" dirty="0" smtClean="0"/>
              <a:t>&lt;&lt;</a:t>
            </a:r>
            <a:r>
              <a:rPr lang="cs-CZ" dirty="0" err="1" smtClean="0"/>
              <a:t>extend</a:t>
            </a:r>
            <a:r>
              <a:rPr lang="cs-CZ" dirty="0" smtClean="0"/>
              <a:t>&gt;&gt;   - volitelné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Základní koncept objektového návrhu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Datový a funkční pohled je </a:t>
            </a:r>
            <a:r>
              <a:rPr lang="cs-CZ" dirty="0" smtClean="0">
                <a:solidFill>
                  <a:srgbClr val="0070C0"/>
                </a:solidFill>
              </a:rPr>
              <a:t>propojen</a:t>
            </a:r>
            <a:r>
              <a:rPr lang="cs-CZ" dirty="0" smtClean="0"/>
              <a:t>, pro modelování obou částí je použit společný nástroj</a:t>
            </a:r>
          </a:p>
          <a:p>
            <a:r>
              <a:rPr lang="cs-CZ" dirty="0" smtClean="0"/>
              <a:t>Objekt – udržuje svůj stav, komunikace prostřednictvím zpráv</a:t>
            </a:r>
          </a:p>
          <a:p>
            <a:r>
              <a:rPr lang="cs-CZ" dirty="0" smtClean="0"/>
              <a:t>Základní myšlenkou objektového návrhu je </a:t>
            </a:r>
            <a:r>
              <a:rPr lang="cs-CZ" b="1" dirty="0" err="1" smtClean="0"/>
              <a:t>znovupoužitelnost</a:t>
            </a:r>
            <a:r>
              <a:rPr lang="cs-CZ" b="1" dirty="0" smtClean="0"/>
              <a:t> kódu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23176104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 algn="ctr">
              <a:buNone/>
            </a:pPr>
            <a:r>
              <a:rPr lang="cs-CZ" dirty="0" smtClean="0"/>
              <a:t>USE Case – výběr z bankomatu</a:t>
            </a:r>
            <a:endParaRPr lang="cs-CZ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Use case </a:t>
            </a:r>
            <a:r>
              <a:rPr lang="cs-CZ" smtClean="0"/>
              <a:t>- příklad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3513" y="1604963"/>
            <a:ext cx="7474948" cy="4344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Diagram aktivit (činností)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Odvozen z </a:t>
            </a:r>
            <a:r>
              <a:rPr lang="cs-CZ" dirty="0" err="1" smtClean="0"/>
              <a:t>FlowCharts</a:t>
            </a:r>
            <a:r>
              <a:rPr lang="cs-CZ" dirty="0" smtClean="0"/>
              <a:t> nebo </a:t>
            </a:r>
            <a:r>
              <a:rPr lang="cs-CZ" dirty="0" err="1" smtClean="0"/>
              <a:t>WorkFlow</a:t>
            </a:r>
            <a:endParaRPr lang="cs-CZ" dirty="0" smtClean="0"/>
          </a:p>
          <a:p>
            <a:r>
              <a:rPr lang="cs-CZ" dirty="0" smtClean="0"/>
              <a:t>Modelování business procesů, pracovních postupů, procedurální logiky</a:t>
            </a:r>
          </a:p>
          <a:p>
            <a:r>
              <a:rPr lang="cs-CZ" dirty="0" smtClean="0"/>
              <a:t>Objektově orientovaný vývojový diagram</a:t>
            </a:r>
          </a:p>
          <a:p>
            <a:r>
              <a:rPr lang="cs-CZ" dirty="0" smtClean="0"/>
              <a:t>Zachycuje posloupnost činností objektů</a:t>
            </a:r>
          </a:p>
          <a:p>
            <a:pPr lvl="1"/>
            <a:r>
              <a:rPr lang="cs-CZ" dirty="0" smtClean="0"/>
              <a:t>Sekvenčně nebo paralelně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89569360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Prvky diagramu aktivit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Akce - obdélník s oblými rohy + </a:t>
            </a:r>
            <a:r>
              <a:rPr lang="cs-CZ" dirty="0" smtClean="0"/>
              <a:t>název</a:t>
            </a:r>
          </a:p>
          <a:p>
            <a:r>
              <a:rPr lang="cs-CZ" dirty="0" smtClean="0"/>
              <a:t>Zahájení a ukončení</a:t>
            </a:r>
            <a:endParaRPr lang="cs-CZ" dirty="0"/>
          </a:p>
          <a:p>
            <a:r>
              <a:rPr lang="cs-CZ" dirty="0"/>
              <a:t>Návaznost akcí – šipkou od zdrojové k </a:t>
            </a:r>
            <a:r>
              <a:rPr lang="cs-CZ" dirty="0" smtClean="0"/>
              <a:t>cílové</a:t>
            </a:r>
          </a:p>
          <a:p>
            <a:r>
              <a:rPr lang="cs-CZ" dirty="0" smtClean="0"/>
              <a:t>Rozhodnutí a sloučení (</a:t>
            </a:r>
            <a:r>
              <a:rPr lang="cs-CZ" dirty="0" err="1" smtClean="0"/>
              <a:t>Decision</a:t>
            </a:r>
            <a:r>
              <a:rPr lang="cs-CZ" dirty="0" smtClean="0"/>
              <a:t> and </a:t>
            </a:r>
            <a:r>
              <a:rPr lang="cs-CZ" dirty="0" err="1" smtClean="0"/>
              <a:t>merge</a:t>
            </a:r>
            <a:r>
              <a:rPr lang="cs-CZ" dirty="0" smtClean="0"/>
              <a:t>)</a:t>
            </a:r>
          </a:p>
          <a:p>
            <a:r>
              <a:rPr lang="cs-CZ" dirty="0" smtClean="0"/>
              <a:t>Větvení a spojení (</a:t>
            </a:r>
            <a:r>
              <a:rPr lang="cs-CZ" dirty="0" err="1" smtClean="0"/>
              <a:t>fork</a:t>
            </a:r>
            <a:r>
              <a:rPr lang="cs-CZ" dirty="0" smtClean="0"/>
              <a:t> and </a:t>
            </a:r>
            <a:r>
              <a:rPr lang="cs-CZ" dirty="0" err="1" smtClean="0"/>
              <a:t>join</a:t>
            </a:r>
            <a:r>
              <a:rPr lang="cs-CZ" dirty="0" smtClean="0"/>
              <a:t>)</a:t>
            </a:r>
          </a:p>
          <a:p>
            <a:r>
              <a:rPr lang="cs-CZ" dirty="0" smtClean="0"/>
              <a:t>Plavecké dráhy (oddíly aktivit; </a:t>
            </a:r>
            <a:r>
              <a:rPr lang="cs-CZ" dirty="0" err="1" smtClean="0"/>
              <a:t>swimlines</a:t>
            </a:r>
            <a:r>
              <a:rPr lang="cs-CZ" dirty="0" smtClean="0"/>
              <a:t>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70783353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dirty="0" smtClean="0"/>
              <a:t>Diagram</a:t>
            </a:r>
            <a:br>
              <a:rPr lang="cs-CZ" dirty="0" smtClean="0"/>
            </a:br>
            <a:r>
              <a:rPr lang="cs-CZ" dirty="0" smtClean="0"/>
              <a:t>aktivit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24" descr="activity_diagram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1840" y="0"/>
            <a:ext cx="5399405" cy="6610985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Diagram aktivit – plavecké dráhy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Diagram aktivit hlavního byznys proces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6264696" cy="463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827584" y="6381328"/>
            <a:ext cx="7560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Zdroj: http</a:t>
            </a:r>
            <a:r>
              <a:rPr lang="cs-CZ" sz="1400" dirty="0"/>
              <a:t>://java.vse.cz/modelyUML/diagramaktivit.html</a:t>
            </a:r>
          </a:p>
        </p:txBody>
      </p:sp>
    </p:spTree>
    <p:extLst>
      <p:ext uri="{BB962C8B-B14F-4D97-AF65-F5344CB8AC3E}">
        <p14:creationId xmlns:p14="http://schemas.microsoft.com/office/powerpoint/2010/main" xmlns="" val="38366080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Stavový diagram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Znázorňuje chování a stavy objektů</a:t>
            </a:r>
          </a:p>
          <a:p>
            <a:endParaRPr lang="cs-CZ" dirty="0"/>
          </a:p>
          <a:p>
            <a:r>
              <a:rPr lang="cs-CZ" sz="2400" dirty="0" smtClean="0"/>
              <a:t>Počáteční stav – kruh</a:t>
            </a:r>
          </a:p>
          <a:p>
            <a:r>
              <a:rPr lang="cs-CZ" sz="2400" dirty="0" smtClean="0"/>
              <a:t>Koncový stav – kružnice s kruhem uvnitř</a:t>
            </a:r>
          </a:p>
          <a:p>
            <a:r>
              <a:rPr lang="cs-CZ" sz="2400" dirty="0" smtClean="0"/>
              <a:t>Jednotlivé stavy – obdélník se zaoblenými rohy</a:t>
            </a:r>
          </a:p>
          <a:p>
            <a:r>
              <a:rPr lang="cs-CZ" sz="2400" dirty="0" smtClean="0"/>
              <a:t>Přechod mezi stavy – šipka vedoucí z výchozího k cílovému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xmlns="" val="285157438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dirty="0" smtClean="0"/>
              <a:t>Stavový</a:t>
            </a:r>
            <a:br>
              <a:rPr lang="cs-CZ" dirty="0" smtClean="0"/>
            </a:br>
            <a:r>
              <a:rPr lang="cs-CZ" dirty="0" smtClean="0"/>
              <a:t>diagram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23" descr="state_diagram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47864" y="-603448"/>
            <a:ext cx="5393412" cy="7800975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50" y="1062038"/>
            <a:ext cx="88773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Strukturní </a:t>
            </a:r>
            <a:r>
              <a:rPr lang="cs-CZ" b="1" dirty="0" smtClean="0">
                <a:solidFill>
                  <a:srgbClr val="FF0000"/>
                </a:solidFill>
              </a:rPr>
              <a:t>diagramy (modelování </a:t>
            </a:r>
            <a:r>
              <a:rPr lang="cs-CZ" b="1" dirty="0" err="1" smtClean="0">
                <a:solidFill>
                  <a:srgbClr val="FF0000"/>
                </a:solidFill>
              </a:rPr>
              <a:t>struktrury</a:t>
            </a:r>
            <a:r>
              <a:rPr lang="cs-CZ" b="1" dirty="0" smtClean="0">
                <a:solidFill>
                  <a:srgbClr val="FF0000"/>
                </a:solidFill>
              </a:rPr>
              <a:t>)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b="1" dirty="0"/>
              <a:t>diagram tříd </a:t>
            </a:r>
            <a:r>
              <a:rPr lang="cs-CZ" dirty="0" smtClean="0"/>
              <a:t>(</a:t>
            </a:r>
            <a:r>
              <a:rPr lang="cs-CZ" dirty="0" err="1"/>
              <a:t>C</a:t>
            </a:r>
            <a:r>
              <a:rPr lang="cs-CZ" dirty="0" err="1" smtClean="0"/>
              <a:t>lass</a:t>
            </a:r>
            <a:r>
              <a:rPr lang="cs-CZ" dirty="0" smtClean="0"/>
              <a:t> </a:t>
            </a:r>
            <a:r>
              <a:rPr lang="cs-CZ" dirty="0"/>
              <a:t>diagram</a:t>
            </a:r>
            <a:r>
              <a:rPr lang="cs-CZ" dirty="0" smtClean="0"/>
              <a:t>)</a:t>
            </a:r>
          </a:p>
          <a:p>
            <a:r>
              <a:rPr lang="cs-CZ" b="1" dirty="0"/>
              <a:t>diagram objektů </a:t>
            </a:r>
            <a:r>
              <a:rPr lang="cs-CZ" dirty="0"/>
              <a:t>resp. diagram instancí (</a:t>
            </a:r>
            <a:r>
              <a:rPr lang="cs-CZ" dirty="0" err="1"/>
              <a:t>Object</a:t>
            </a:r>
            <a:r>
              <a:rPr lang="cs-CZ" dirty="0"/>
              <a:t> diagram</a:t>
            </a:r>
            <a:r>
              <a:rPr lang="cs-CZ" dirty="0" smtClean="0"/>
              <a:t>)</a:t>
            </a:r>
            <a:endParaRPr lang="cs-CZ" dirty="0"/>
          </a:p>
          <a:p>
            <a:pPr lvl="0"/>
            <a:r>
              <a:rPr lang="cs-CZ" b="1" dirty="0"/>
              <a:t>diagram komponent </a:t>
            </a:r>
            <a:r>
              <a:rPr lang="cs-CZ" dirty="0"/>
              <a:t>(</a:t>
            </a:r>
            <a:r>
              <a:rPr lang="cs-CZ" dirty="0" err="1"/>
              <a:t>Component</a:t>
            </a:r>
            <a:r>
              <a:rPr lang="cs-CZ" dirty="0"/>
              <a:t> diagram)</a:t>
            </a:r>
          </a:p>
          <a:p>
            <a:pPr lvl="0"/>
            <a:r>
              <a:rPr lang="cs-CZ" b="1" dirty="0"/>
              <a:t>diagram nasazení </a:t>
            </a:r>
            <a:r>
              <a:rPr lang="cs-CZ" dirty="0" smtClean="0"/>
              <a:t>(</a:t>
            </a:r>
            <a:r>
              <a:rPr lang="cs-CZ" dirty="0" err="1"/>
              <a:t>D</a:t>
            </a:r>
            <a:r>
              <a:rPr lang="cs-CZ" dirty="0" err="1" smtClean="0"/>
              <a:t>eployment</a:t>
            </a:r>
            <a:r>
              <a:rPr lang="cs-CZ" dirty="0" smtClean="0"/>
              <a:t> </a:t>
            </a:r>
            <a:r>
              <a:rPr lang="cs-CZ" dirty="0"/>
              <a:t>diagram)</a:t>
            </a:r>
          </a:p>
          <a:p>
            <a:pPr lvl="0"/>
            <a:r>
              <a:rPr lang="cs-CZ" b="1" dirty="0"/>
              <a:t>diagram balíčků </a:t>
            </a:r>
            <a:r>
              <a:rPr lang="cs-CZ" dirty="0" smtClean="0"/>
              <a:t>(</a:t>
            </a:r>
            <a:r>
              <a:rPr lang="cs-CZ" dirty="0" err="1"/>
              <a:t>P</a:t>
            </a:r>
            <a:r>
              <a:rPr lang="cs-CZ" dirty="0" err="1" smtClean="0"/>
              <a:t>ackage</a:t>
            </a:r>
            <a:r>
              <a:rPr lang="cs-CZ" dirty="0" smtClean="0"/>
              <a:t> </a:t>
            </a:r>
            <a:r>
              <a:rPr lang="cs-CZ" dirty="0"/>
              <a:t>diagram)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876865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principy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b="1" dirty="0" smtClean="0">
                <a:solidFill>
                  <a:srgbClr val="FF0000"/>
                </a:solidFill>
              </a:rPr>
              <a:t>Abstrakce</a:t>
            </a:r>
            <a:r>
              <a:rPr lang="cs-CZ" dirty="0" smtClean="0"/>
              <a:t> – umožňuje zaměřit se na nejdůležitější aspekty bez zaměření na detaily</a:t>
            </a:r>
            <a:endParaRPr lang="cs-CZ" b="1" dirty="0" smtClean="0">
              <a:solidFill>
                <a:srgbClr val="FF0000"/>
              </a:solidFill>
            </a:endParaRPr>
          </a:p>
          <a:p>
            <a:pPr lvl="1"/>
            <a:r>
              <a:rPr lang="cs-CZ" b="1" dirty="0" smtClean="0">
                <a:solidFill>
                  <a:srgbClr val="FF0000"/>
                </a:solidFill>
              </a:rPr>
              <a:t>Zapouzdření </a:t>
            </a:r>
            <a:r>
              <a:rPr lang="cs-CZ" b="1" dirty="0">
                <a:solidFill>
                  <a:srgbClr val="FF0000"/>
                </a:solidFill>
              </a:rPr>
              <a:t>(</a:t>
            </a:r>
            <a:r>
              <a:rPr lang="cs-CZ" b="1" dirty="0" err="1">
                <a:solidFill>
                  <a:srgbClr val="FF0000"/>
                </a:solidFill>
              </a:rPr>
              <a:t>encapsulation</a:t>
            </a:r>
            <a:r>
              <a:rPr lang="cs-CZ" b="1" dirty="0" smtClean="0">
                <a:solidFill>
                  <a:srgbClr val="FF0000"/>
                </a:solidFill>
              </a:rPr>
              <a:t>) </a:t>
            </a:r>
            <a:r>
              <a:rPr lang="cs-CZ" dirty="0" smtClean="0"/>
              <a:t>- odděluje uživatele od implementace (=jak to pracuje)</a:t>
            </a:r>
            <a:endParaRPr lang="cs-CZ" b="1" dirty="0" smtClean="0">
              <a:solidFill>
                <a:srgbClr val="FF0000"/>
              </a:solidFill>
            </a:endParaRPr>
          </a:p>
          <a:p>
            <a:pPr lvl="1"/>
            <a:r>
              <a:rPr lang="cs-CZ" b="1" dirty="0" smtClean="0">
                <a:solidFill>
                  <a:srgbClr val="FF0000"/>
                </a:solidFill>
              </a:rPr>
              <a:t>Modularity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– dělí celek do jednotek, které jsou samostatně řiditelné</a:t>
            </a:r>
            <a:endParaRPr lang="cs-CZ" b="1" dirty="0" smtClean="0">
              <a:solidFill>
                <a:srgbClr val="FF0000"/>
              </a:solidFill>
            </a:endParaRPr>
          </a:p>
          <a:p>
            <a:pPr lvl="1"/>
            <a:r>
              <a:rPr lang="cs-CZ" b="1" dirty="0" smtClean="0">
                <a:solidFill>
                  <a:srgbClr val="FF0000"/>
                </a:solidFill>
              </a:rPr>
              <a:t>Hierarchy </a:t>
            </a:r>
            <a:r>
              <a:rPr lang="cs-CZ" dirty="0" smtClean="0"/>
              <a:t>– organizuje abstrakci do stromové struktury</a:t>
            </a:r>
            <a:endParaRPr lang="cs-CZ" b="1" dirty="0">
              <a:solidFill>
                <a:srgbClr val="FF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95051028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Diagram tříd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Popis </a:t>
            </a:r>
            <a:r>
              <a:rPr lang="cs-CZ" b="1" dirty="0" smtClean="0">
                <a:solidFill>
                  <a:srgbClr val="0070C0"/>
                </a:solidFill>
              </a:rPr>
              <a:t>statické struktury</a:t>
            </a:r>
          </a:p>
          <a:p>
            <a:r>
              <a:rPr lang="cs-CZ" dirty="0" smtClean="0"/>
              <a:t>Fyzická struktura systému</a:t>
            </a:r>
          </a:p>
          <a:p>
            <a:r>
              <a:rPr lang="cs-CZ" dirty="0" smtClean="0"/>
              <a:t>Lze snadno transformovat do programovacího jazyka!</a:t>
            </a:r>
          </a:p>
          <a:p>
            <a:r>
              <a:rPr lang="cs-CZ" dirty="0" smtClean="0"/>
              <a:t>Třída má: jméno, atributy, metody, relace</a:t>
            </a:r>
          </a:p>
          <a:p>
            <a:pPr lvl="1"/>
            <a:r>
              <a:rPr lang="cs-CZ" dirty="0" smtClean="0"/>
              <a:t>Spojení (link) – přímá cesta, instance asociace,</a:t>
            </a:r>
          </a:p>
          <a:p>
            <a:pPr lvl="1"/>
            <a:r>
              <a:rPr lang="cs-CZ" dirty="0" smtClean="0"/>
              <a:t>Asociace – 5 druhů, </a:t>
            </a:r>
            <a:r>
              <a:rPr lang="cs-CZ" dirty="0"/>
              <a:t>znak diamantu</a:t>
            </a:r>
            <a:endParaRPr lang="cs-CZ" dirty="0" smtClean="0"/>
          </a:p>
          <a:p>
            <a:pPr lvl="1"/>
            <a:r>
              <a:rPr lang="cs-CZ" dirty="0" smtClean="0"/>
              <a:t>Agregace – spojení typu „má“, prázdný kosočtverec, prvky mohou existovat nezávisle</a:t>
            </a:r>
          </a:p>
          <a:p>
            <a:pPr lvl="1"/>
            <a:r>
              <a:rPr lang="cs-CZ" dirty="0" smtClean="0"/>
              <a:t>Kompozice - silnější vazba, prvky nemohou existovat jeden bez druhého, plný kosočtverec</a:t>
            </a:r>
          </a:p>
        </p:txBody>
      </p:sp>
    </p:spTree>
    <p:extLst>
      <p:ext uri="{BB962C8B-B14F-4D97-AF65-F5344CB8AC3E}">
        <p14:creationId xmlns:p14="http://schemas.microsoft.com/office/powerpoint/2010/main" xmlns="" val="48974062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Diagram tříd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Generalizace</a:t>
            </a:r>
          </a:p>
          <a:p>
            <a:r>
              <a:rPr lang="cs-CZ" dirty="0" smtClean="0"/>
              <a:t>Specializace</a:t>
            </a:r>
          </a:p>
          <a:p>
            <a:r>
              <a:rPr lang="cs-CZ" dirty="0" smtClean="0"/>
              <a:t>Realizace – přerušovanou čarou, realizace spojení, jeden je jako klient, rozhraní</a:t>
            </a:r>
          </a:p>
          <a:p>
            <a:r>
              <a:rPr lang="cs-CZ" dirty="0" smtClean="0"/>
              <a:t>Multiplicita – asociativní spojení mezi více prvky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79157097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Diagram tříd - pravidlo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Slovní popis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cs-CZ" sz="2800" dirty="0" smtClean="0">
                <a:solidFill>
                  <a:srgbClr val="FF0000"/>
                </a:solidFill>
              </a:rPr>
              <a:t>červeně</a:t>
            </a:r>
            <a:r>
              <a:rPr lang="cs-CZ" sz="2800" dirty="0" smtClean="0"/>
              <a:t> - </a:t>
            </a:r>
            <a:r>
              <a:rPr lang="cs-CZ" sz="2800" i="1" dirty="0" smtClean="0">
                <a:solidFill>
                  <a:srgbClr val="FF0000"/>
                </a:solidFill>
              </a:rPr>
              <a:t>podstatné jméno </a:t>
            </a:r>
            <a:r>
              <a:rPr lang="cs-CZ" sz="2800" dirty="0" smtClean="0"/>
              <a:t>- kandidát na třídu</a:t>
            </a:r>
            <a:br>
              <a:rPr lang="cs-CZ" sz="2800" dirty="0" smtClean="0"/>
            </a:br>
            <a:r>
              <a:rPr lang="cs-CZ" sz="2800" dirty="0" smtClean="0">
                <a:solidFill>
                  <a:srgbClr val="00B050"/>
                </a:solidFill>
              </a:rPr>
              <a:t>zeleně</a:t>
            </a:r>
            <a:r>
              <a:rPr lang="cs-CZ" sz="2800" dirty="0" smtClean="0"/>
              <a:t> - </a:t>
            </a:r>
            <a:r>
              <a:rPr lang="cs-CZ" sz="2800" i="1" dirty="0" smtClean="0">
                <a:solidFill>
                  <a:srgbClr val="00B050"/>
                </a:solidFill>
              </a:rPr>
              <a:t>podstatné jméno </a:t>
            </a:r>
            <a:r>
              <a:rPr lang="cs-CZ" sz="2800" i="1" dirty="0" smtClean="0"/>
              <a:t>- kandidát na atribut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>
                <a:solidFill>
                  <a:srgbClr val="0070C0"/>
                </a:solidFill>
              </a:rPr>
              <a:t>modře</a:t>
            </a:r>
            <a:r>
              <a:rPr lang="cs-CZ" sz="2800" dirty="0" smtClean="0"/>
              <a:t> - </a:t>
            </a:r>
            <a:r>
              <a:rPr lang="cs-CZ" sz="2800" i="1" dirty="0" smtClean="0">
                <a:solidFill>
                  <a:srgbClr val="0070C0"/>
                </a:solidFill>
              </a:rPr>
              <a:t>sloveso</a:t>
            </a:r>
            <a:r>
              <a:rPr lang="cs-CZ" sz="2800" dirty="0" smtClean="0"/>
              <a:t> - kandidát na </a:t>
            </a:r>
            <a:r>
              <a:rPr lang="cs-CZ" sz="2800" i="1" dirty="0" smtClean="0"/>
              <a:t>operaci/metodu</a:t>
            </a:r>
          </a:p>
          <a:p>
            <a:r>
              <a:rPr lang="cs-CZ" sz="2800" dirty="0" smtClean="0"/>
              <a:t>Cílem je postihnout objekty v systému a vztahy mezi nimi; atributy nejsou až tak důležité</a:t>
            </a:r>
            <a:endParaRPr lang="cs-CZ" sz="2800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Diagram tříd - příklad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663" y="1671638"/>
            <a:ext cx="844867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Přímá spojovací šipka 5"/>
          <p:cNvCxnSpPr/>
          <p:nvPr/>
        </p:nvCxnSpPr>
        <p:spPr>
          <a:xfrm flipH="1">
            <a:off x="2051720" y="2420888"/>
            <a:ext cx="187220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3923928" y="213285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inheritance</a:t>
            </a:r>
            <a:endParaRPr lang="cs-CZ" b="1" dirty="0">
              <a:solidFill>
                <a:srgbClr val="0070C0"/>
              </a:solidFill>
            </a:endParaRPr>
          </a:p>
        </p:txBody>
      </p:sp>
      <p:cxnSp>
        <p:nvCxnSpPr>
          <p:cNvPr id="9" name="Přímá spojovací šipka 8"/>
          <p:cNvCxnSpPr/>
          <p:nvPr/>
        </p:nvCxnSpPr>
        <p:spPr>
          <a:xfrm flipH="1">
            <a:off x="3203848" y="3212976"/>
            <a:ext cx="648072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3923928" y="2996952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Asociace (pouze na CD)</a:t>
            </a:r>
            <a:endParaRPr lang="cs-CZ" b="1" dirty="0">
              <a:solidFill>
                <a:srgbClr val="0070C0"/>
              </a:solidFill>
            </a:endParaRPr>
          </a:p>
        </p:txBody>
      </p:sp>
      <p:cxnSp>
        <p:nvCxnSpPr>
          <p:cNvPr id="12" name="Přímá spojovací šipka 11"/>
          <p:cNvCxnSpPr/>
          <p:nvPr/>
        </p:nvCxnSpPr>
        <p:spPr>
          <a:xfrm flipH="1">
            <a:off x="6516216" y="3212976"/>
            <a:ext cx="36004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6660232" y="278092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Asociace M:N</a:t>
            </a:r>
            <a:endParaRPr lang="cs-CZ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Diagram tříd - příklad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0006" y="1196752"/>
            <a:ext cx="7318418" cy="521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1341976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Diagram tříd - úrovně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konceptuální,</a:t>
            </a:r>
          </a:p>
          <a:p>
            <a:r>
              <a:rPr lang="cs-CZ" dirty="0" err="1" smtClean="0"/>
              <a:t>designová</a:t>
            </a:r>
            <a:r>
              <a:rPr lang="cs-CZ" dirty="0" smtClean="0"/>
              <a:t>,</a:t>
            </a:r>
          </a:p>
          <a:p>
            <a:r>
              <a:rPr lang="cs-CZ" dirty="0" smtClean="0"/>
              <a:t>implementační.</a:t>
            </a:r>
            <a:endParaRPr lang="cs-CZ" smtClean="0"/>
          </a:p>
          <a:p>
            <a:endParaRPr lang="cs-CZ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Diagram tříd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    + </a:t>
            </a:r>
            <a:r>
              <a:rPr lang="cs-CZ" dirty="0" err="1" smtClean="0"/>
              <a:t>getAge</a:t>
            </a:r>
            <a:r>
              <a:rPr lang="cs-CZ" dirty="0" smtClean="0"/>
              <a:t>() : </a:t>
            </a:r>
            <a:r>
              <a:rPr lang="cs-CZ" dirty="0" err="1" smtClean="0"/>
              <a:t>int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+ - udává viditelnost 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cs-CZ" sz="1800" dirty="0" smtClean="0"/>
              <a:t>+ - public</a:t>
            </a:r>
          </a:p>
          <a:p>
            <a:pPr>
              <a:buNone/>
            </a:pPr>
            <a:r>
              <a:rPr lang="cs-CZ" sz="1800" dirty="0" smtClean="0"/>
              <a:t>	# - </a:t>
            </a:r>
            <a:r>
              <a:rPr lang="cs-CZ" sz="1800" dirty="0" err="1" smtClean="0"/>
              <a:t>protected</a:t>
            </a:r>
            <a:endParaRPr lang="cs-CZ" sz="1800" dirty="0" smtClean="0"/>
          </a:p>
          <a:p>
            <a:pPr>
              <a:buNone/>
            </a:pPr>
            <a:r>
              <a:rPr lang="cs-CZ" sz="1800" dirty="0" smtClean="0"/>
              <a:t>	-  - </a:t>
            </a:r>
            <a:r>
              <a:rPr lang="cs-CZ" sz="1800" dirty="0" err="1" smtClean="0"/>
              <a:t>private</a:t>
            </a:r>
            <a:endParaRPr lang="cs-CZ" sz="1800" dirty="0" smtClean="0"/>
          </a:p>
          <a:p>
            <a:pPr>
              <a:buNone/>
            </a:pPr>
            <a:r>
              <a:rPr lang="cs-CZ" sz="1800" dirty="0" smtClean="0"/>
              <a:t>	~ - </a:t>
            </a:r>
            <a:r>
              <a:rPr lang="cs-CZ" sz="1800" dirty="0" err="1" smtClean="0"/>
              <a:t>package</a:t>
            </a:r>
            <a:r>
              <a:rPr lang="cs-CZ" sz="1800" dirty="0" smtClean="0"/>
              <a:t> default</a:t>
            </a:r>
            <a:endParaRPr lang="cs-CZ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Diagram tříd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Dependency</a:t>
            </a:r>
            <a:endParaRPr lang="cs-CZ" dirty="0" smtClean="0"/>
          </a:p>
          <a:p>
            <a:r>
              <a:rPr lang="cs-CZ" dirty="0" err="1" smtClean="0"/>
              <a:t>Asscotiation</a:t>
            </a:r>
            <a:r>
              <a:rPr lang="cs-CZ" dirty="0" smtClean="0"/>
              <a:t> – </a:t>
            </a:r>
            <a:r>
              <a:rPr lang="cs-CZ" dirty="0" err="1" smtClean="0"/>
              <a:t>relationship</a:t>
            </a:r>
            <a:r>
              <a:rPr lang="cs-CZ" dirty="0" smtClean="0"/>
              <a:t> </a:t>
            </a:r>
            <a:r>
              <a:rPr lang="cs-CZ" dirty="0" err="1" smtClean="0"/>
              <a:t>between</a:t>
            </a:r>
            <a:r>
              <a:rPr lang="cs-CZ" dirty="0" smtClean="0"/>
              <a:t> </a:t>
            </a:r>
            <a:r>
              <a:rPr lang="cs-CZ" dirty="0" err="1" smtClean="0"/>
              <a:t>classes</a:t>
            </a:r>
            <a:endParaRPr lang="cs-CZ" dirty="0" smtClean="0"/>
          </a:p>
          <a:p>
            <a:r>
              <a:rPr lang="cs-CZ" dirty="0" err="1" smtClean="0"/>
              <a:t>Aggretion</a:t>
            </a:r>
            <a:endParaRPr lang="cs-CZ" dirty="0" smtClean="0"/>
          </a:p>
          <a:p>
            <a:r>
              <a:rPr lang="cs-CZ" dirty="0" err="1" smtClean="0"/>
              <a:t>Composition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Diagram objektů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Objekt je instance třídy</a:t>
            </a:r>
          </a:p>
          <a:p>
            <a:r>
              <a:rPr lang="cs-CZ" dirty="0" smtClean="0"/>
              <a:t>Diagram objektů slouží ke konkretizaci instance třídy - objektu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18469733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Diagram objektů - příklad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22" descr="object_diagram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7664" y="1196752"/>
            <a:ext cx="6552728" cy="5400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DFD – vertikální členění, hierarchie</a:t>
            </a:r>
          </a:p>
          <a:p>
            <a:r>
              <a:rPr lang="cs-CZ" dirty="0" smtClean="0"/>
              <a:t>Členěním u DFD do větších detailů může dojít ke </a:t>
            </a:r>
            <a:r>
              <a:rPr lang="cs-CZ" b="1" dirty="0" smtClean="0"/>
              <a:t>ztrátě kontextu</a:t>
            </a:r>
          </a:p>
          <a:p>
            <a:r>
              <a:rPr lang="cs-CZ" dirty="0" smtClean="0"/>
              <a:t>Objektové – možnost horizontálního členění (tzv. funkční cesty skrze procesy)</a:t>
            </a:r>
          </a:p>
          <a:p>
            <a:r>
              <a:rPr lang="cs-CZ" dirty="0" smtClean="0"/>
              <a:t>Převedení zadání problému do formální podoby modelu ale není u OO přístupu jednoduché</a:t>
            </a:r>
            <a:endParaRPr lang="cs-CZ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Diagram spolupráce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prostorově znázorňuje objekty, vazby a jejich vzájemné interakce, </a:t>
            </a:r>
            <a:endParaRPr lang="cs-CZ" i="1" dirty="0" smtClean="0"/>
          </a:p>
          <a:p>
            <a:r>
              <a:rPr lang="cs-CZ" i="1" dirty="0" smtClean="0"/>
              <a:t>přímé rozšíření </a:t>
            </a:r>
            <a:r>
              <a:rPr lang="cs-CZ" i="1" dirty="0"/>
              <a:t>diagramu </a:t>
            </a:r>
            <a:r>
              <a:rPr lang="cs-CZ" i="1" dirty="0" smtClean="0"/>
              <a:t>objektů</a:t>
            </a:r>
          </a:p>
          <a:p>
            <a:endParaRPr lang="cs-CZ" i="1" dirty="0"/>
          </a:p>
          <a:p>
            <a:r>
              <a:rPr lang="cs-CZ" sz="2000" dirty="0" smtClean="0"/>
              <a:t>Třídy se zakreslují do obdélníku, název třídy uprostřed </a:t>
            </a:r>
            <a:r>
              <a:rPr lang="cs-CZ" sz="2000" dirty="0" err="1" smtClean="0"/>
              <a:t>obd</a:t>
            </a:r>
            <a:r>
              <a:rPr lang="cs-CZ" sz="2000" dirty="0" smtClean="0"/>
              <a:t> </a:t>
            </a:r>
          </a:p>
          <a:p>
            <a:r>
              <a:rPr lang="cs-CZ" sz="2000" dirty="0" smtClean="0"/>
              <a:t>Interakce – šipka s komentářem</a:t>
            </a:r>
          </a:p>
          <a:p>
            <a:r>
              <a:rPr lang="cs-CZ" sz="2000" dirty="0" smtClean="0"/>
              <a:t>Vazby mezi třídami – plná čára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xmlns="" val="149361220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Diagram komponent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Odpovídá postupům při vývoji SW, kdy aplikaci skládáme z „komponent“</a:t>
            </a:r>
          </a:p>
          <a:p>
            <a:r>
              <a:rPr lang="cs-CZ" dirty="0" smtClean="0"/>
              <a:t>Závislosti SW na jiných SW komponentách</a:t>
            </a:r>
          </a:p>
          <a:p>
            <a:r>
              <a:rPr lang="cs-CZ" dirty="0" smtClean="0"/>
              <a:t>Fyzický pohled na systém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66614062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Diagram komponent - příklad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861" y="1772816"/>
            <a:ext cx="8880139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Diagram nasazení </a:t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dirty="0" err="1" smtClean="0"/>
              <a:t>Deployment</a:t>
            </a:r>
            <a:r>
              <a:rPr lang="cs-CZ" dirty="0" smtClean="0"/>
              <a:t> Diagram)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ukazuje </a:t>
            </a:r>
            <a:r>
              <a:rPr lang="cs-CZ" u="sng" dirty="0"/>
              <a:t>fyzickou architekturu počítačového systému</a:t>
            </a:r>
            <a:r>
              <a:rPr lang="cs-CZ" dirty="0"/>
              <a:t> (počítače, zařízení a </a:t>
            </a:r>
            <a:r>
              <a:rPr lang="cs-CZ" dirty="0" smtClean="0"/>
              <a:t>jejich vzájemné </a:t>
            </a:r>
            <a:r>
              <a:rPr lang="cs-CZ" dirty="0"/>
              <a:t>propojení, software který je na určitém zařízení nainstalován</a:t>
            </a:r>
            <a:r>
              <a:rPr lang="cs-CZ" dirty="0" smtClean="0"/>
              <a:t>)</a:t>
            </a:r>
          </a:p>
          <a:p>
            <a:r>
              <a:rPr lang="cs-CZ" dirty="0" smtClean="0"/>
              <a:t>Jak bude systém nasazen, kde bude komponenta spuštěna, jak bude komunikovat s ostatními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28747179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Diagram nasazení - příklad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484784"/>
            <a:ext cx="7381875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Diagram nasazení - prvky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Uzel – HW nebo SW prvek</a:t>
            </a:r>
          </a:p>
          <a:p>
            <a:r>
              <a:rPr lang="cs-CZ" dirty="0" smtClean="0"/>
              <a:t>Instance uzlu</a:t>
            </a:r>
          </a:p>
          <a:p>
            <a:r>
              <a:rPr lang="cs-CZ" dirty="0" smtClean="0"/>
              <a:t>Stereotypy uzlu</a:t>
            </a:r>
          </a:p>
          <a:p>
            <a:r>
              <a:rPr lang="cs-CZ" dirty="0" smtClean="0"/>
              <a:t>Artefakt – produkt vývoje SW</a:t>
            </a:r>
          </a:p>
          <a:p>
            <a:r>
              <a:rPr lang="cs-CZ" dirty="0" smtClean="0"/>
              <a:t>Asociace – komunikační cesta mezi uzly</a:t>
            </a:r>
            <a:endParaRPr lang="cs-CZ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prvky diagramů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Balíčky</a:t>
            </a:r>
            <a:r>
              <a:rPr lang="cs-CZ" dirty="0" smtClean="0"/>
              <a:t> - seskupení prvků diagramů do skupin</a:t>
            </a:r>
            <a:endParaRPr lang="cs-CZ" dirty="0"/>
          </a:p>
          <a:p>
            <a:r>
              <a:rPr lang="cs-CZ" b="1" dirty="0" smtClean="0"/>
              <a:t>Stereotypy</a:t>
            </a:r>
            <a:r>
              <a:rPr lang="cs-CZ" dirty="0" smtClean="0"/>
              <a:t> – umožňují použít už existující prvky UML a vytvořit z nich nové</a:t>
            </a:r>
          </a:p>
          <a:p>
            <a:pPr marL="457200" lvl="1" indent="0">
              <a:buNone/>
            </a:pPr>
            <a:r>
              <a:rPr lang="cs-CZ" dirty="0" smtClean="0"/>
              <a:t>	notace: &lt;&lt;</a:t>
            </a:r>
            <a:r>
              <a:rPr lang="cs-CZ" dirty="0" err="1" smtClean="0"/>
              <a:t>setereotyp</a:t>
            </a:r>
            <a:r>
              <a:rPr lang="cs-CZ" dirty="0" smtClean="0"/>
              <a:t>&gt;&gt;</a:t>
            </a:r>
          </a:p>
          <a:p>
            <a:pPr marL="514350" indent="-457200"/>
            <a:r>
              <a:rPr lang="cs-CZ" b="1" dirty="0" smtClean="0"/>
              <a:t>Rozhraní</a:t>
            </a:r>
            <a:r>
              <a:rPr lang="cs-CZ" dirty="0" smtClean="0"/>
              <a:t> (interface)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23438598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Diagramy interakce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b="1" dirty="0" smtClean="0"/>
              <a:t>Sekvenční </a:t>
            </a:r>
            <a:r>
              <a:rPr lang="cs-CZ" b="1" dirty="0"/>
              <a:t>diagram </a:t>
            </a:r>
            <a:r>
              <a:rPr lang="cs-CZ" dirty="0"/>
              <a:t>(</a:t>
            </a:r>
            <a:r>
              <a:rPr lang="cs-CZ" dirty="0" err="1"/>
              <a:t>sequence</a:t>
            </a:r>
            <a:r>
              <a:rPr lang="cs-CZ" dirty="0"/>
              <a:t> diagram)</a:t>
            </a:r>
          </a:p>
          <a:p>
            <a:pPr lvl="0"/>
            <a:r>
              <a:rPr lang="cs-CZ" b="1" dirty="0"/>
              <a:t>D</a:t>
            </a:r>
            <a:r>
              <a:rPr lang="cs-CZ" b="1" dirty="0" smtClean="0"/>
              <a:t>iagram </a:t>
            </a:r>
            <a:r>
              <a:rPr lang="cs-CZ" b="1" dirty="0"/>
              <a:t>komunikace </a:t>
            </a:r>
            <a:r>
              <a:rPr lang="cs-CZ" dirty="0"/>
              <a:t>(</a:t>
            </a:r>
            <a:r>
              <a:rPr lang="cs-CZ" dirty="0" err="1"/>
              <a:t>communication</a:t>
            </a:r>
            <a:r>
              <a:rPr lang="cs-CZ" dirty="0"/>
              <a:t> diagram, dříve </a:t>
            </a:r>
            <a:r>
              <a:rPr lang="cs-CZ" dirty="0" err="1"/>
              <a:t>collaboration</a:t>
            </a:r>
            <a:r>
              <a:rPr lang="cs-CZ" dirty="0"/>
              <a:t> diagram) </a:t>
            </a:r>
          </a:p>
          <a:p>
            <a:pPr lvl="0"/>
            <a:r>
              <a:rPr lang="cs-CZ" b="1" dirty="0" err="1"/>
              <a:t>I</a:t>
            </a:r>
            <a:r>
              <a:rPr lang="cs-CZ" b="1" dirty="0" err="1" smtClean="0"/>
              <a:t>nteraction</a:t>
            </a:r>
            <a:r>
              <a:rPr lang="cs-CZ" b="1" dirty="0" smtClean="0"/>
              <a:t> </a:t>
            </a:r>
            <a:r>
              <a:rPr lang="cs-CZ" b="1" dirty="0" err="1"/>
              <a:t>overview</a:t>
            </a:r>
            <a:r>
              <a:rPr lang="cs-CZ" b="1" dirty="0"/>
              <a:t> </a:t>
            </a:r>
            <a:r>
              <a:rPr lang="cs-CZ" dirty="0"/>
              <a:t>diagram</a:t>
            </a:r>
          </a:p>
          <a:p>
            <a:pPr lvl="0"/>
            <a:r>
              <a:rPr lang="cs-CZ" b="1" dirty="0" smtClean="0"/>
              <a:t>Diagram </a:t>
            </a:r>
            <a:r>
              <a:rPr lang="cs-CZ" b="1" dirty="0"/>
              <a:t>časování </a:t>
            </a:r>
            <a:r>
              <a:rPr lang="cs-CZ" dirty="0"/>
              <a:t>(</a:t>
            </a:r>
            <a:r>
              <a:rPr lang="cs-CZ" dirty="0" err="1"/>
              <a:t>timing</a:t>
            </a:r>
            <a:r>
              <a:rPr lang="cs-CZ" dirty="0"/>
              <a:t> diagram)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>
                <a:solidFill>
                  <a:srgbClr val="C00000"/>
                </a:solidFill>
              </a:rPr>
              <a:t>Interakce mezi sebou a mezi systémem a okolím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91767146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Sekvenční diagram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Časová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b="1" dirty="0" smtClean="0">
                <a:solidFill>
                  <a:srgbClr val="0070C0"/>
                </a:solidFill>
              </a:rPr>
              <a:t>dynamika interakcí mezi objekty</a:t>
            </a:r>
          </a:p>
          <a:p>
            <a:pPr lvl="1"/>
            <a:r>
              <a:rPr lang="cs-CZ" sz="2400" dirty="0" smtClean="0"/>
              <a:t>Horizontálně - třídy, které spolu interagují</a:t>
            </a:r>
          </a:p>
          <a:p>
            <a:pPr lvl="1"/>
            <a:r>
              <a:rPr lang="cs-CZ" sz="2400" dirty="0" smtClean="0"/>
              <a:t>Vertikálně – časové osy – </a:t>
            </a:r>
            <a:r>
              <a:rPr lang="cs-CZ" sz="2400" b="1" dirty="0" err="1" smtClean="0"/>
              <a:t>životočáry</a:t>
            </a:r>
            <a:r>
              <a:rPr lang="cs-CZ" sz="2400" b="1" dirty="0" smtClean="0"/>
              <a:t> (</a:t>
            </a:r>
            <a:r>
              <a:rPr lang="cs-CZ" sz="2400" b="1" dirty="0" err="1" smtClean="0"/>
              <a:t>lifeline</a:t>
            </a:r>
            <a:r>
              <a:rPr lang="cs-CZ" sz="2400" b="1" dirty="0" smtClean="0"/>
              <a:t>) </a:t>
            </a:r>
            <a:r>
              <a:rPr lang="cs-CZ" sz="2400" dirty="0" smtClean="0"/>
              <a:t>– sekvence zpráv/volání v </a:t>
            </a:r>
            <a:r>
              <a:rPr lang="cs-CZ" sz="2400" dirty="0" smtClean="0"/>
              <a:t>čase, </a:t>
            </a:r>
            <a:r>
              <a:rPr lang="cs-CZ" sz="2400" smtClean="0"/>
              <a:t>vzájemná komunikace</a:t>
            </a:r>
            <a:endParaRPr lang="cs-CZ" sz="2400" dirty="0" smtClean="0"/>
          </a:p>
          <a:p>
            <a:pPr lvl="1"/>
            <a:r>
              <a:rPr lang="cs-CZ" sz="2400" dirty="0" smtClean="0"/>
              <a:t>Zprávy</a:t>
            </a:r>
          </a:p>
          <a:p>
            <a:pPr lvl="1"/>
            <a:r>
              <a:rPr lang="cs-CZ" sz="2400" dirty="0" smtClean="0"/>
              <a:t>Neslouží k vyjádření procedurální logiky</a:t>
            </a:r>
            <a:endParaRPr lang="cs-CZ" sz="2400" dirty="0" smtClean="0"/>
          </a:p>
          <a:p>
            <a:r>
              <a:rPr lang="cs-CZ" sz="2800" b="1" dirty="0" smtClean="0"/>
              <a:t>Probíhající proces </a:t>
            </a:r>
            <a:r>
              <a:rPr lang="cs-CZ" sz="2800" dirty="0" smtClean="0"/>
              <a:t>– nevyplněný obdélník</a:t>
            </a:r>
          </a:p>
          <a:p>
            <a:r>
              <a:rPr lang="cs-CZ" sz="2800" b="1" dirty="0" smtClean="0"/>
              <a:t>Čekání</a:t>
            </a:r>
            <a:r>
              <a:rPr lang="cs-CZ" sz="2800" dirty="0" smtClean="0"/>
              <a:t> – přerušovaná čára</a:t>
            </a:r>
          </a:p>
          <a:p>
            <a:r>
              <a:rPr lang="cs-CZ" sz="2800" b="1" dirty="0" smtClean="0"/>
              <a:t>Interakce</a:t>
            </a:r>
            <a:r>
              <a:rPr lang="cs-CZ" sz="2800" dirty="0" smtClean="0"/>
              <a:t> – pomocí šipek komentovaných názvem interakce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xmlns="" val="102059113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43" descr="sequence_diagram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3648" y="0"/>
            <a:ext cx="73436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9787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pojmy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>
                <a:solidFill>
                  <a:srgbClr val="FF0000"/>
                </a:solidFill>
              </a:rPr>
              <a:t>	Objekt</a:t>
            </a:r>
            <a:r>
              <a:rPr lang="cs-CZ" dirty="0" smtClean="0"/>
              <a:t> je prvek systému, který má své </a:t>
            </a:r>
            <a:r>
              <a:rPr lang="cs-CZ" b="1" dirty="0" smtClean="0"/>
              <a:t>vlastnosti</a:t>
            </a:r>
            <a:r>
              <a:rPr lang="cs-CZ" dirty="0" smtClean="0"/>
              <a:t> a </a:t>
            </a:r>
            <a:r>
              <a:rPr lang="cs-CZ" b="1" dirty="0" smtClean="0"/>
              <a:t>chování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Objekty mají mezi sebou interakci</a:t>
            </a:r>
          </a:p>
          <a:p>
            <a:r>
              <a:rPr lang="cs-CZ" dirty="0" smtClean="0"/>
              <a:t>Schopnost reagovat na zaslanou zprávu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Diagram interakcí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Forma diagramu aktivit – mohou obsahovat sekvenční komunikaci, přehled interakcí a časové diagramy</a:t>
            </a:r>
            <a:endParaRPr lang="cs-CZ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Timing</a:t>
            </a:r>
            <a:r>
              <a:rPr lang="cs-CZ" dirty="0" smtClean="0"/>
              <a:t> (časovací) diagramy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Znázornění změn hodnot nebo stavu prvků v čase</a:t>
            </a:r>
          </a:p>
          <a:p>
            <a:r>
              <a:rPr lang="cs-CZ" dirty="0" err="1" smtClean="0"/>
              <a:t>Lifeline</a:t>
            </a:r>
            <a:r>
              <a:rPr lang="cs-CZ" dirty="0" smtClean="0"/>
              <a:t> – linka života stavu</a:t>
            </a:r>
          </a:p>
          <a:p>
            <a:r>
              <a:rPr lang="cs-CZ" dirty="0" smtClean="0"/>
              <a:t>Linka života hodnoty</a:t>
            </a:r>
            <a:endParaRPr lang="cs-CZ" dirty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UML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hlinkClick r:id="rId2"/>
              </a:rPr>
              <a:t>http://www.</a:t>
            </a:r>
            <a:r>
              <a:rPr lang="cs-CZ" sz="2400" dirty="0" err="1" smtClean="0">
                <a:hlinkClick r:id="rId2"/>
              </a:rPr>
              <a:t>fi.muni.cz</a:t>
            </a:r>
            <a:r>
              <a:rPr lang="cs-CZ" sz="2400" dirty="0" smtClean="0">
                <a:hlinkClick r:id="rId2"/>
              </a:rPr>
              <a:t>/~</a:t>
            </a:r>
            <a:r>
              <a:rPr lang="cs-CZ" sz="2400" dirty="0" err="1" smtClean="0">
                <a:hlinkClick r:id="rId2"/>
              </a:rPr>
              <a:t>buhnova</a:t>
            </a:r>
            <a:r>
              <a:rPr lang="cs-CZ" sz="2400" dirty="0" smtClean="0">
                <a:hlinkClick r:id="rId2"/>
              </a:rPr>
              <a:t>/PV167/</a:t>
            </a:r>
            <a:r>
              <a:rPr lang="cs-CZ" sz="2400" dirty="0" err="1" smtClean="0">
                <a:hlinkClick r:id="rId2"/>
              </a:rPr>
              <a:t>priklad.html</a:t>
            </a:r>
            <a:endParaRPr lang="cs-CZ" sz="2400" dirty="0" smtClean="0"/>
          </a:p>
          <a:p>
            <a:r>
              <a:rPr lang="cs-CZ" sz="2400" dirty="0" smtClean="0">
                <a:hlinkClick r:id="rId3"/>
              </a:rPr>
              <a:t>http://uml.czweb.org/index.html</a:t>
            </a:r>
            <a:endParaRPr lang="cs-CZ" sz="2400" dirty="0" smtClean="0"/>
          </a:p>
          <a:p>
            <a:r>
              <a:rPr lang="cs-CZ" sz="2400" dirty="0" smtClean="0">
                <a:hlinkClick r:id="rId4"/>
              </a:rPr>
              <a:t>http://www.</a:t>
            </a:r>
            <a:r>
              <a:rPr lang="cs-CZ" sz="2400" dirty="0" err="1" smtClean="0">
                <a:hlinkClick r:id="rId4"/>
              </a:rPr>
              <a:t>youtube.com</a:t>
            </a:r>
            <a:r>
              <a:rPr lang="cs-CZ" sz="2400" dirty="0" smtClean="0">
                <a:hlinkClick r:id="rId4"/>
              </a:rPr>
              <a:t>/</a:t>
            </a:r>
            <a:r>
              <a:rPr lang="cs-CZ" sz="2400" dirty="0" err="1" smtClean="0">
                <a:hlinkClick r:id="rId4"/>
              </a:rPr>
              <a:t>watch</a:t>
            </a:r>
            <a:r>
              <a:rPr lang="cs-CZ" sz="2400" dirty="0" smtClean="0">
                <a:hlinkClick r:id="rId4"/>
              </a:rPr>
              <a:t>?v=3cmzqZzwNDM</a:t>
            </a:r>
            <a:endParaRPr lang="cs-CZ" sz="2400" dirty="0" smtClean="0"/>
          </a:p>
          <a:p>
            <a:endParaRPr lang="cs-CZ" sz="2400" dirty="0" smtClean="0"/>
          </a:p>
          <a:p>
            <a:endParaRPr lang="cs-CZ" sz="2400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 smtClean="0"/>
              <a:t>Implementace jazyka UML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9177935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Objektová analýza - modely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Business </a:t>
            </a:r>
            <a:r>
              <a:rPr lang="cs-CZ" dirty="0" err="1" smtClean="0"/>
              <a:t>Requirement</a:t>
            </a:r>
            <a:r>
              <a:rPr lang="cs-CZ" dirty="0" smtClean="0"/>
              <a:t> Model - požadavky</a:t>
            </a:r>
          </a:p>
          <a:p>
            <a:r>
              <a:rPr lang="cs-CZ" dirty="0" err="1" smtClean="0"/>
              <a:t>Process</a:t>
            </a:r>
            <a:r>
              <a:rPr lang="cs-CZ" dirty="0" smtClean="0"/>
              <a:t> Model – kontrola souvislostí</a:t>
            </a:r>
          </a:p>
          <a:p>
            <a:r>
              <a:rPr lang="cs-CZ" dirty="0" smtClean="0"/>
              <a:t>Use Case Model - funkcionalita</a:t>
            </a:r>
          </a:p>
          <a:p>
            <a:r>
              <a:rPr lang="cs-CZ" dirty="0" smtClean="0"/>
              <a:t>Diagram tříd (</a:t>
            </a:r>
            <a:r>
              <a:rPr lang="cs-CZ" dirty="0" err="1" smtClean="0"/>
              <a:t>Class</a:t>
            </a:r>
            <a:r>
              <a:rPr lang="cs-CZ" dirty="0" smtClean="0"/>
              <a:t> Model) – statický model, popis rozhraní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50968599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RUP, 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cs-CZ" dirty="0" smtClean="0"/>
              <a:t>RUP </a:t>
            </a:r>
            <a:r>
              <a:rPr lang="cs-CZ" dirty="0"/>
              <a:t>(</a:t>
            </a:r>
            <a:r>
              <a:rPr lang="cs-CZ" dirty="0" err="1"/>
              <a:t>Rational</a:t>
            </a:r>
            <a:r>
              <a:rPr lang="cs-CZ" dirty="0"/>
              <a:t> </a:t>
            </a:r>
            <a:r>
              <a:rPr lang="cs-CZ" dirty="0" err="1"/>
              <a:t>Unified</a:t>
            </a:r>
            <a:r>
              <a:rPr lang="cs-CZ" dirty="0"/>
              <a:t> </a:t>
            </a:r>
            <a:r>
              <a:rPr lang="cs-CZ" dirty="0" err="1" smtClean="0"/>
              <a:t>Process</a:t>
            </a:r>
            <a:r>
              <a:rPr lang="cs-CZ" dirty="0" smtClean="0"/>
              <a:t>, www.rational.com)  </a:t>
            </a:r>
            <a:r>
              <a:rPr lang="cs-CZ" b="1" dirty="0" smtClean="0">
                <a:solidFill>
                  <a:srgbClr val="C00000"/>
                </a:solidFill>
              </a:rPr>
              <a:t>metodika vývoje SW </a:t>
            </a:r>
            <a:r>
              <a:rPr lang="cs-CZ" dirty="0" smtClean="0"/>
              <a:t>založená na UML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dirty="0" smtClean="0"/>
              <a:t>Od 2003 - IBM</a:t>
            </a:r>
          </a:p>
          <a:p>
            <a:r>
              <a:rPr lang="cs-CZ" dirty="0" smtClean="0"/>
              <a:t>4 základní fáze, </a:t>
            </a:r>
            <a:r>
              <a:rPr lang="cs-CZ" dirty="0" err="1" smtClean="0"/>
              <a:t>iterakce</a:t>
            </a:r>
            <a:r>
              <a:rPr lang="cs-CZ" dirty="0" smtClean="0"/>
              <a:t>, s 5 pracovními postupy</a:t>
            </a:r>
          </a:p>
          <a:p>
            <a:endParaRPr lang="cs-CZ" sz="2400" dirty="0" smtClean="0"/>
          </a:p>
          <a:p>
            <a:r>
              <a:rPr lang="cs-CZ" sz="2800" i="1" dirty="0" smtClean="0"/>
              <a:t>Postupy:</a:t>
            </a:r>
            <a:r>
              <a:rPr lang="cs-CZ" sz="2800" dirty="0" smtClean="0"/>
              <a:t> </a:t>
            </a:r>
          </a:p>
          <a:p>
            <a:pPr lvl="1"/>
            <a:r>
              <a:rPr lang="cs-CZ" sz="2400" dirty="0" smtClean="0"/>
              <a:t>Požadavky – analýza – návrh – implementace - </a:t>
            </a:r>
            <a:r>
              <a:rPr lang="cs-CZ" sz="2400" dirty="0" err="1" smtClean="0"/>
              <a:t>testing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xmlns="" val="193050257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Fáze 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b="1" dirty="0" smtClean="0"/>
              <a:t>ZAHÁJENÍ - </a:t>
            </a:r>
            <a:r>
              <a:rPr lang="cs-CZ" b="1" dirty="0" err="1" smtClean="0"/>
              <a:t>Inception</a:t>
            </a:r>
            <a:r>
              <a:rPr lang="cs-CZ" b="1" dirty="0" smtClean="0"/>
              <a:t>, </a:t>
            </a:r>
          </a:p>
          <a:p>
            <a:r>
              <a:rPr lang="cs-CZ" b="1" dirty="0" smtClean="0"/>
              <a:t>ROZPRACOVÁNÍ - </a:t>
            </a:r>
            <a:r>
              <a:rPr lang="cs-CZ" b="1" dirty="0" err="1" smtClean="0"/>
              <a:t>Elaboration</a:t>
            </a:r>
            <a:r>
              <a:rPr lang="cs-CZ" b="1" dirty="0" smtClean="0"/>
              <a:t>, </a:t>
            </a:r>
          </a:p>
          <a:p>
            <a:r>
              <a:rPr lang="cs-CZ" b="1" dirty="0" smtClean="0"/>
              <a:t>KONSTRUKCE - </a:t>
            </a:r>
            <a:r>
              <a:rPr lang="cs-CZ" b="1" dirty="0" err="1" smtClean="0"/>
              <a:t>Construction</a:t>
            </a:r>
            <a:r>
              <a:rPr lang="cs-CZ" b="1" dirty="0" smtClean="0"/>
              <a:t> </a:t>
            </a:r>
          </a:p>
          <a:p>
            <a:r>
              <a:rPr lang="cs-CZ" b="1" dirty="0" smtClean="0"/>
              <a:t>ZAVEDENÍ - </a:t>
            </a:r>
            <a:r>
              <a:rPr lang="cs-CZ" b="1" dirty="0" err="1" smtClean="0"/>
              <a:t>Transition</a:t>
            </a:r>
            <a:r>
              <a:rPr lang="cs-CZ" b="1" dirty="0" smtClean="0"/>
              <a:t>.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Postupy 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cs-CZ" dirty="0" smtClean="0"/>
          </a:p>
          <a:p>
            <a:r>
              <a:rPr lang="cs-CZ" b="1" dirty="0" smtClean="0"/>
              <a:t>Požadavky ............................... </a:t>
            </a:r>
            <a:r>
              <a:rPr lang="cs-CZ" dirty="0" smtClean="0"/>
              <a:t>Zde vznikají specifikace požadavků zákazníka, které on přiřazuje softwarovému systému jako nutnou  podmínku jeho nákupu a implementaci ve stanoveném prostředí. </a:t>
            </a:r>
          </a:p>
          <a:p>
            <a:r>
              <a:rPr lang="cs-CZ" b="1" dirty="0" smtClean="0"/>
              <a:t>Analýza .................................... </a:t>
            </a:r>
            <a:r>
              <a:rPr lang="cs-CZ" dirty="0" smtClean="0"/>
              <a:t>Vyhodnocení požadavků a jejich přerod do funkcionality softwarového systému. </a:t>
            </a:r>
          </a:p>
          <a:p>
            <a:r>
              <a:rPr lang="cs-CZ" b="1" dirty="0" smtClean="0"/>
              <a:t>Návrh ....................................... </a:t>
            </a:r>
            <a:r>
              <a:rPr lang="cs-CZ" dirty="0" smtClean="0"/>
              <a:t>Odraz požadavků v architektuře softwarového systému. </a:t>
            </a:r>
          </a:p>
          <a:p>
            <a:r>
              <a:rPr lang="cs-CZ" b="1" dirty="0" smtClean="0"/>
              <a:t>Implementace ......................... </a:t>
            </a:r>
            <a:r>
              <a:rPr lang="cs-CZ" dirty="0" smtClean="0"/>
              <a:t>Uskutečnění tvorby software. </a:t>
            </a:r>
          </a:p>
          <a:p>
            <a:r>
              <a:rPr lang="cs-CZ" b="1" dirty="0" smtClean="0"/>
              <a:t>Testování ................................. </a:t>
            </a:r>
            <a:r>
              <a:rPr lang="cs-CZ" dirty="0" smtClean="0"/>
              <a:t>Verifikace toho, že implementace funguje tak, jak je ... v požadavcích zákazníka stanoveno.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RUP, 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Sběr požadavků</a:t>
            </a:r>
          </a:p>
          <a:p>
            <a:pPr lvl="1"/>
            <a:r>
              <a:rPr lang="cs-CZ" dirty="0" smtClean="0"/>
              <a:t>Kvantifikátory „nikdo“, „všichni“, „vždy“, „nikdy“</a:t>
            </a:r>
          </a:p>
          <a:p>
            <a:pPr lvl="1"/>
            <a:r>
              <a:rPr lang="cs-CZ" dirty="0" smtClean="0"/>
              <a:t>Dokument o představě</a:t>
            </a:r>
          </a:p>
          <a:p>
            <a:pPr lvl="1"/>
            <a:r>
              <a:rPr lang="cs-CZ" dirty="0" smtClean="0"/>
              <a:t>Model požadavků – </a:t>
            </a:r>
            <a:r>
              <a:rPr lang="cs-CZ" dirty="0" err="1" smtClean="0"/>
              <a:t>aktoři</a:t>
            </a:r>
            <a:r>
              <a:rPr lang="cs-CZ" dirty="0" smtClean="0"/>
              <a:t>, </a:t>
            </a:r>
            <a:r>
              <a:rPr lang="cs-CZ" dirty="0" err="1" smtClean="0"/>
              <a:t>UseCase</a:t>
            </a:r>
            <a:r>
              <a:rPr lang="cs-CZ" dirty="0" smtClean="0"/>
              <a:t>, vazby, subjekty</a:t>
            </a:r>
          </a:p>
          <a:p>
            <a:pPr lvl="1"/>
            <a:r>
              <a:rPr lang="cs-CZ" dirty="0" smtClean="0"/>
              <a:t>Odhad pracnosti řešení</a:t>
            </a:r>
          </a:p>
          <a:p>
            <a:r>
              <a:rPr lang="cs-CZ" dirty="0" smtClean="0"/>
              <a:t>Analýza – CO se má udělat (ne JAK!)</a:t>
            </a:r>
          </a:p>
          <a:p>
            <a:pPr lvl="1"/>
            <a:r>
              <a:rPr lang="cs-CZ" dirty="0" smtClean="0"/>
              <a:t>Architektonická, analýza případů užití, analýza tříd, analýza balíčků (třídy do </a:t>
            </a:r>
            <a:r>
              <a:rPr lang="cs-CZ" dirty="0" err="1" smtClean="0"/>
              <a:t>tématických</a:t>
            </a:r>
            <a:r>
              <a:rPr lang="cs-CZ" dirty="0" smtClean="0"/>
              <a:t> celků)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24519147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Požadavky</a:t>
            </a:r>
          </a:p>
          <a:p>
            <a:r>
              <a:rPr lang="cs-CZ" dirty="0" smtClean="0"/>
              <a:t>Analýza a design</a:t>
            </a:r>
          </a:p>
          <a:p>
            <a:r>
              <a:rPr lang="cs-CZ" dirty="0" smtClean="0"/>
              <a:t>Implementace</a:t>
            </a:r>
          </a:p>
          <a:p>
            <a:r>
              <a:rPr lang="cs-CZ" dirty="0" smtClean="0"/>
              <a:t>Testy</a:t>
            </a:r>
          </a:p>
          <a:p>
            <a:r>
              <a:rPr lang="cs-CZ" dirty="0" err="1" smtClean="0"/>
              <a:t>Deployment</a:t>
            </a:r>
            <a:endParaRPr lang="cs-CZ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74483913f4c8fb0b8d97bfa95fc6bb9625d0c5"/>
</p:tagLst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</TotalTime>
  <Words>2434</Words>
  <Application>Microsoft Office PowerPoint</Application>
  <PresentationFormat>Předvádění na obrazovce (4:3)</PresentationFormat>
  <Paragraphs>506</Paragraphs>
  <Slides>101</Slides>
  <Notes>10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101</vt:i4>
      </vt:variant>
    </vt:vector>
  </HeadingPairs>
  <TitlesOfParts>
    <vt:vector size="102" baseType="lpstr">
      <vt:lpstr>Motiv sady Office</vt:lpstr>
      <vt:lpstr>ANALÝZA A PROJEKTOVÁNÍ SYSTÉMŮ Objektová analýza a návrh</vt:lpstr>
      <vt:lpstr>Obsah</vt:lpstr>
      <vt:lpstr>Doporučená literatura</vt:lpstr>
      <vt:lpstr>Doporučená literatura</vt:lpstr>
      <vt:lpstr>Proč používat metodiky?</vt:lpstr>
      <vt:lpstr>Základní koncept objektového návrhu</vt:lpstr>
      <vt:lpstr>Základní principy</vt:lpstr>
      <vt:lpstr>Snímek 8</vt:lpstr>
      <vt:lpstr>Základní pojmy</vt:lpstr>
      <vt:lpstr>Co je objekt?</vt:lpstr>
      <vt:lpstr>Definice objektu</vt:lpstr>
      <vt:lpstr>Rozpoznání objektů</vt:lpstr>
      <vt:lpstr>Chyby</vt:lpstr>
      <vt:lpstr>Třída</vt:lpstr>
      <vt:lpstr>Atribut a metoda</vt:lpstr>
      <vt:lpstr>Abstraktní třída</vt:lpstr>
      <vt:lpstr>Instance třídy</vt:lpstr>
      <vt:lpstr>Snímek 18</vt:lpstr>
      <vt:lpstr>Základní koncepty</vt:lpstr>
      <vt:lpstr>Zapouzdření</vt:lpstr>
      <vt:lpstr>Zapouzdření - realizace</vt:lpstr>
      <vt:lpstr>Dědičnost</vt:lpstr>
      <vt:lpstr>Dědičnost - realizace</vt:lpstr>
      <vt:lpstr>Dědičnost v .NET</vt:lpstr>
      <vt:lpstr>Polymorfismus</vt:lpstr>
      <vt:lpstr>Polymorfismus - realizace</vt:lpstr>
      <vt:lpstr>Snímek 27</vt:lpstr>
      <vt:lpstr>Snímek 28</vt:lpstr>
      <vt:lpstr>Interface - rozhraní</vt:lpstr>
      <vt:lpstr>Interface - příklad</vt:lpstr>
      <vt:lpstr>Interface  - příklad</vt:lpstr>
      <vt:lpstr>Interface  - příklad</vt:lpstr>
      <vt:lpstr>Interface</vt:lpstr>
      <vt:lpstr>Asociace</vt:lpstr>
      <vt:lpstr>Agregace</vt:lpstr>
      <vt:lpstr>Composition</vt:lpstr>
      <vt:lpstr>Generalizace</vt:lpstr>
      <vt:lpstr>Snímek 38</vt:lpstr>
      <vt:lpstr>Objektové metodiky</vt:lpstr>
      <vt:lpstr>Objektové metodiky</vt:lpstr>
      <vt:lpstr>Metodika Booch - příklad</vt:lpstr>
      <vt:lpstr>Objektově orientovaný design</vt:lpstr>
      <vt:lpstr>Konceptuální model</vt:lpstr>
      <vt:lpstr>UML</vt:lpstr>
      <vt:lpstr>UML a model systému</vt:lpstr>
      <vt:lpstr>UML</vt:lpstr>
      <vt:lpstr>Použití UML</vt:lpstr>
      <vt:lpstr>UML - nodes</vt:lpstr>
      <vt:lpstr>UML - lines</vt:lpstr>
      <vt:lpstr>Diagramy UML</vt:lpstr>
      <vt:lpstr>Snímek 51</vt:lpstr>
      <vt:lpstr>Typy vztahů</vt:lpstr>
      <vt:lpstr>Kdy se diagramy používají</vt:lpstr>
      <vt:lpstr>Diagramy chování</vt:lpstr>
      <vt:lpstr>Use Case Diagram</vt:lpstr>
      <vt:lpstr>Use Case Description</vt:lpstr>
      <vt:lpstr>Use Case - příklad</vt:lpstr>
      <vt:lpstr>Use Case - příklad</vt:lpstr>
      <vt:lpstr>Use Case</vt:lpstr>
      <vt:lpstr>Příklad</vt:lpstr>
      <vt:lpstr>Use case - příklad</vt:lpstr>
      <vt:lpstr>Diagram aktivit (činností)</vt:lpstr>
      <vt:lpstr>Prvky diagramu aktivit</vt:lpstr>
      <vt:lpstr>Diagram aktivit</vt:lpstr>
      <vt:lpstr>Diagram aktivit – plavecké dráhy</vt:lpstr>
      <vt:lpstr>Stavový diagram</vt:lpstr>
      <vt:lpstr>Stavový diagram</vt:lpstr>
      <vt:lpstr>Snímek 68</vt:lpstr>
      <vt:lpstr>Strukturní diagramy (modelování struktrury)</vt:lpstr>
      <vt:lpstr>Diagram tříd</vt:lpstr>
      <vt:lpstr>Diagram tříd</vt:lpstr>
      <vt:lpstr>Diagram tříd - pravidlo</vt:lpstr>
      <vt:lpstr>Diagram tříd - příklad</vt:lpstr>
      <vt:lpstr>Diagram tříd - příklad</vt:lpstr>
      <vt:lpstr>Diagram tříd - úrovně</vt:lpstr>
      <vt:lpstr>Diagram tříd</vt:lpstr>
      <vt:lpstr>Diagram tříd</vt:lpstr>
      <vt:lpstr>Diagram objektů</vt:lpstr>
      <vt:lpstr>Diagram objektů - příklad</vt:lpstr>
      <vt:lpstr>Diagram spolupráce</vt:lpstr>
      <vt:lpstr>Diagram komponent</vt:lpstr>
      <vt:lpstr>Diagram komponent - příklad</vt:lpstr>
      <vt:lpstr>Diagram nasazení  (Deployment Diagram)</vt:lpstr>
      <vt:lpstr>Diagram nasazení - příklad</vt:lpstr>
      <vt:lpstr>Diagram nasazení - prvky</vt:lpstr>
      <vt:lpstr>Další prvky diagramů</vt:lpstr>
      <vt:lpstr>Diagramy interakce</vt:lpstr>
      <vt:lpstr>Sekvenční diagram</vt:lpstr>
      <vt:lpstr>Snímek 89</vt:lpstr>
      <vt:lpstr>Diagram interakcí</vt:lpstr>
      <vt:lpstr>Timing (časovací) diagramy</vt:lpstr>
      <vt:lpstr>Příklady UML</vt:lpstr>
      <vt:lpstr>Snímek 93</vt:lpstr>
      <vt:lpstr>Objektová analýza - modely</vt:lpstr>
      <vt:lpstr>RUP, UP</vt:lpstr>
      <vt:lpstr>Fáze UP</vt:lpstr>
      <vt:lpstr>Postupy UP</vt:lpstr>
      <vt:lpstr>RUP, UP</vt:lpstr>
      <vt:lpstr>RUP</vt:lpstr>
      <vt:lpstr>Snímek 100</vt:lpstr>
      <vt:lpstr>Shrnutí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Strukturovaná analýza</dc:title>
  <dc:creator>Spravce</dc:creator>
  <cp:lastModifiedBy>Roman Danel</cp:lastModifiedBy>
  <cp:revision>104</cp:revision>
  <dcterms:created xsi:type="dcterms:W3CDTF">2012-03-12T14:32:21Z</dcterms:created>
  <dcterms:modified xsi:type="dcterms:W3CDTF">2015-06-19T19:23:54Z</dcterms:modified>
</cp:coreProperties>
</file>